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9109D-B026-437D-9C72-C1A64F6BB102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29E5A-295F-42F9-8BBA-67593E52F0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785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29E5A-295F-42F9-8BBA-67593E52F0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F5F67-C204-49E2-A394-771F68177C3A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6A0FF-8F4C-4B8B-9EE5-99E535C27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9508" y="6279555"/>
            <a:ext cx="8839200" cy="152400"/>
          </a:xfrm>
          <a:noFill/>
        </p:spPr>
        <p:txBody>
          <a:bodyPr/>
          <a:lstStyle/>
          <a:p>
            <a:r>
              <a:rPr lang="en-US" smtClean="0"/>
              <a:t>Enterprise Integration Platform Architecture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79908" y="1645643"/>
            <a:ext cx="678973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sz="1600"/>
          </a:p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sz="1600" b="0"/>
          </a:p>
        </p:txBody>
      </p:sp>
      <p:sp>
        <p:nvSpPr>
          <p:cNvPr id="6" name="AutoShape 92"/>
          <p:cNvSpPr>
            <a:spLocks noChangeArrowheads="1"/>
          </p:cNvSpPr>
          <p:nvPr/>
        </p:nvSpPr>
        <p:spPr bwMode="auto">
          <a:xfrm>
            <a:off x="6914008" y="548680"/>
            <a:ext cx="1800225" cy="1873250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File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AutoShape 91"/>
          <p:cNvSpPr>
            <a:spLocks noChangeArrowheads="1"/>
          </p:cNvSpPr>
          <p:nvPr/>
        </p:nvSpPr>
        <p:spPr bwMode="auto">
          <a:xfrm>
            <a:off x="6914008" y="2491780"/>
            <a:ext cx="1800225" cy="2736850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Technology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AutoShape 36"/>
          <p:cNvSpPr>
            <a:spLocks noChangeArrowheads="1"/>
          </p:cNvSpPr>
          <p:nvPr/>
        </p:nvSpPr>
        <p:spPr bwMode="auto">
          <a:xfrm>
            <a:off x="3097658" y="1844080"/>
            <a:ext cx="2914650" cy="2520950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6F6FF"/>
              </a:gs>
              <a:gs pos="100000">
                <a:srgbClr val="E6E6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anchorCtr="1"/>
          <a:lstStyle/>
          <a:p>
            <a:pPr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Controller</a:t>
            </a:r>
          </a:p>
        </p:txBody>
      </p:sp>
      <p:sp>
        <p:nvSpPr>
          <p:cNvPr id="9" name="AutoShape 37"/>
          <p:cNvSpPr>
            <a:spLocks noChangeArrowheads="1"/>
          </p:cNvSpPr>
          <p:nvPr/>
        </p:nvSpPr>
        <p:spPr bwMode="auto">
          <a:xfrm>
            <a:off x="362396" y="1556743"/>
            <a:ext cx="1835150" cy="97948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 dirty="0" smtClean="0">
                <a:ea typeface="Arial Unicode MS" pitchFamily="34" charset="-128"/>
                <a:cs typeface="Arial Unicode MS" pitchFamily="34" charset="-128"/>
              </a:rPr>
              <a:t>EDM</a:t>
            </a:r>
            <a:endParaRPr lang="en-US" sz="1400" b="0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192" y="1622909"/>
            <a:ext cx="638323" cy="31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39"/>
          <p:cNvSpPr>
            <a:spLocks noChangeArrowheads="1"/>
          </p:cNvSpPr>
          <p:nvPr/>
        </p:nvSpPr>
        <p:spPr bwMode="auto">
          <a:xfrm>
            <a:off x="362396" y="2780927"/>
            <a:ext cx="1835150" cy="151107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ERP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AutoShape 58"/>
          <p:cNvSpPr>
            <a:spLocks noChangeArrowheads="1"/>
          </p:cNvSpPr>
          <p:nvPr/>
        </p:nvSpPr>
        <p:spPr bwMode="auto">
          <a:xfrm>
            <a:off x="2594421" y="548680"/>
            <a:ext cx="3887787" cy="1008063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DBED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Graphical Administration Tool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AutoShape 62"/>
          <p:cNvSpPr>
            <a:spLocks noChangeArrowheads="1"/>
          </p:cNvSpPr>
          <p:nvPr/>
        </p:nvSpPr>
        <p:spPr bwMode="auto">
          <a:xfrm>
            <a:off x="443358" y="2037755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 dirty="0">
                <a:ea typeface="Arial Unicode MS" pitchFamily="34" charset="-128"/>
                <a:cs typeface="Arial Unicode MS" pitchFamily="34" charset="-128"/>
              </a:rPr>
              <a:t>Agile EDM </a:t>
            </a:r>
            <a: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  <a:t>e6.2.0.0</a:t>
            </a:r>
            <a:endParaRPr lang="en-US" sz="1800" b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AutoShape 63"/>
          <p:cNvSpPr>
            <a:spLocks noChangeArrowheads="1"/>
          </p:cNvSpPr>
          <p:nvPr/>
        </p:nvSpPr>
        <p:spPr bwMode="auto">
          <a:xfrm>
            <a:off x="489396" y="3285133"/>
            <a:ext cx="1584325" cy="863203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tIns="108000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  <a:t>All SAP versions that </a:t>
            </a:r>
            <a:b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</a:br>
            <a: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  <a:t>are supported by </a:t>
            </a:r>
            <a:b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</a:br>
            <a: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  <a:t>SAP </a:t>
            </a:r>
            <a:r>
              <a:rPr lang="en-US" sz="1800" b="0" baseline="30000" dirty="0" err="1" smtClean="0">
                <a:ea typeface="Arial Unicode MS" pitchFamily="34" charset="-128"/>
                <a:cs typeface="Arial Unicode MS" pitchFamily="34" charset="-128"/>
              </a:rPr>
              <a:t>Jco</a:t>
            </a:r>
            <a:r>
              <a:rPr lang="en-US" sz="1800" b="0" baseline="30000" dirty="0" smtClean="0">
                <a:ea typeface="Arial Unicode MS" pitchFamily="34" charset="-128"/>
                <a:cs typeface="Arial Unicode MS" pitchFamily="34" charset="-128"/>
              </a:rPr>
              <a:t> 3.x</a:t>
            </a:r>
            <a:endParaRPr lang="en-US" sz="1800" b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AutoShape 64"/>
          <p:cNvSpPr>
            <a:spLocks noChangeArrowheads="1"/>
          </p:cNvSpPr>
          <p:nvPr/>
        </p:nvSpPr>
        <p:spPr bwMode="auto">
          <a:xfrm>
            <a:off x="4826446" y="4796830"/>
            <a:ext cx="1835150" cy="1009650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Business </a:t>
            </a:r>
            <a:br>
              <a:rPr lang="en-US" sz="1800" baseline="30000">
                <a:ea typeface="Arial Unicode MS" pitchFamily="34" charset="-128"/>
                <a:cs typeface="Arial Unicode MS" pitchFamily="34" charset="-128"/>
              </a:rPr>
            </a:b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Process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AutoShape 65"/>
          <p:cNvSpPr>
            <a:spLocks noChangeArrowheads="1"/>
          </p:cNvSpPr>
          <p:nvPr/>
        </p:nvSpPr>
        <p:spPr bwMode="auto">
          <a:xfrm>
            <a:off x="4953446" y="5374680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BPEL4WS</a:t>
            </a:r>
            <a:r>
              <a:rPr lang="en-US" sz="1800" b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BPM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AutoShape 66"/>
          <p:cNvSpPr>
            <a:spLocks noChangeArrowheads="1"/>
          </p:cNvSpPr>
          <p:nvPr/>
        </p:nvSpPr>
        <p:spPr bwMode="auto">
          <a:xfrm>
            <a:off x="362396" y="4509493"/>
            <a:ext cx="2447925" cy="1293812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algn="l" eaLnBrk="0" hangingPunct="0">
              <a:lnSpc>
                <a:spcPct val="100000"/>
              </a:lnSpc>
            </a:pPr>
            <a:r>
              <a:rPr lang="en-US" sz="1800" baseline="30000">
                <a:ea typeface="Arial Unicode MS" pitchFamily="34" charset="-128"/>
                <a:cs typeface="Arial Unicode MS" pitchFamily="34" charset="-128"/>
              </a:rPr>
              <a:t>Database</a:t>
            </a:r>
            <a:endParaRPr lang="en-US" sz="14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auto">
          <a:xfrm>
            <a:off x="2707133" y="1085255"/>
            <a:ext cx="8636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Queue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AutoShape 69"/>
          <p:cNvSpPr>
            <a:spLocks noChangeArrowheads="1"/>
          </p:cNvSpPr>
          <p:nvPr/>
        </p:nvSpPr>
        <p:spPr bwMode="auto">
          <a:xfrm>
            <a:off x="3642171" y="1085255"/>
            <a:ext cx="8636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Logging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AutoShape 70"/>
          <p:cNvSpPr>
            <a:spLocks noChangeArrowheads="1"/>
          </p:cNvSpPr>
          <p:nvPr/>
        </p:nvSpPr>
        <p:spPr bwMode="auto">
          <a:xfrm>
            <a:off x="4578796" y="1085255"/>
            <a:ext cx="8636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Connectors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AutoShape 71"/>
          <p:cNvSpPr>
            <a:spLocks noChangeArrowheads="1"/>
          </p:cNvSpPr>
          <p:nvPr/>
        </p:nvSpPr>
        <p:spPr bwMode="auto">
          <a:xfrm>
            <a:off x="5515421" y="1085255"/>
            <a:ext cx="8636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FFED"/>
              </a:gs>
              <a:gs pos="100000">
                <a:srgbClr val="FFFFCC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BPM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AutoShape 72"/>
          <p:cNvSpPr>
            <a:spLocks noChangeArrowheads="1"/>
          </p:cNvSpPr>
          <p:nvPr/>
        </p:nvSpPr>
        <p:spPr bwMode="auto">
          <a:xfrm>
            <a:off x="3386583" y="3717330"/>
            <a:ext cx="23749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DBED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Queue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AutoShape 73"/>
          <p:cNvSpPr>
            <a:spLocks noChangeArrowheads="1"/>
          </p:cNvSpPr>
          <p:nvPr/>
        </p:nvSpPr>
        <p:spPr bwMode="auto">
          <a:xfrm>
            <a:off x="3386583" y="4004668"/>
            <a:ext cx="2374900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DBED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Logging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" name="AutoShape 74"/>
          <p:cNvSpPr>
            <a:spLocks noChangeArrowheads="1"/>
          </p:cNvSpPr>
          <p:nvPr/>
        </p:nvSpPr>
        <p:spPr bwMode="auto">
          <a:xfrm>
            <a:off x="3386583" y="2204443"/>
            <a:ext cx="2374900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DBED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Workflow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AutoShape 76"/>
          <p:cNvSpPr>
            <a:spLocks noChangeArrowheads="1"/>
          </p:cNvSpPr>
          <p:nvPr/>
        </p:nvSpPr>
        <p:spPr bwMode="auto">
          <a:xfrm rot="5400000">
            <a:off x="4014440" y="2960886"/>
            <a:ext cx="1079500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DBED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XSL Mapping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" name="AutoShape 77"/>
          <p:cNvSpPr>
            <a:spLocks noChangeArrowheads="1"/>
          </p:cNvSpPr>
          <p:nvPr/>
        </p:nvSpPr>
        <p:spPr bwMode="auto">
          <a:xfrm>
            <a:off x="7002908" y="1124943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Data (any XML)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AutoShape 78"/>
          <p:cNvSpPr>
            <a:spLocks noChangeArrowheads="1"/>
          </p:cNvSpPr>
          <p:nvPr/>
        </p:nvSpPr>
        <p:spPr bwMode="auto">
          <a:xfrm>
            <a:off x="7002908" y="1413868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BOD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AutoShape 79"/>
          <p:cNvSpPr>
            <a:spLocks noChangeArrowheads="1"/>
          </p:cNvSpPr>
          <p:nvPr/>
        </p:nvSpPr>
        <p:spPr bwMode="auto">
          <a:xfrm>
            <a:off x="7002908" y="1701205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CSV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" name="AutoShape 80"/>
          <p:cNvSpPr>
            <a:spLocks noChangeArrowheads="1"/>
          </p:cNvSpPr>
          <p:nvPr/>
        </p:nvSpPr>
        <p:spPr bwMode="auto">
          <a:xfrm>
            <a:off x="7002908" y="1988543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Fixed Length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AutoShape 81"/>
          <p:cNvSpPr>
            <a:spLocks noChangeArrowheads="1"/>
          </p:cNvSpPr>
          <p:nvPr/>
        </p:nvSpPr>
        <p:spPr bwMode="auto">
          <a:xfrm>
            <a:off x="7002908" y="3068043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E-Mail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AutoShape 82"/>
          <p:cNvSpPr>
            <a:spLocks noChangeArrowheads="1"/>
          </p:cNvSpPr>
          <p:nvPr/>
        </p:nvSpPr>
        <p:spPr bwMode="auto">
          <a:xfrm>
            <a:off x="7002908" y="3356968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FTP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" name="AutoShape 83"/>
          <p:cNvSpPr>
            <a:spLocks noChangeArrowheads="1"/>
          </p:cNvSpPr>
          <p:nvPr/>
        </p:nvSpPr>
        <p:spPr bwMode="auto">
          <a:xfrm>
            <a:off x="7002908" y="3644305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HTTP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" name="AutoShape 84"/>
          <p:cNvSpPr>
            <a:spLocks noChangeArrowheads="1"/>
          </p:cNvSpPr>
          <p:nvPr/>
        </p:nvSpPr>
        <p:spPr bwMode="auto">
          <a:xfrm>
            <a:off x="7002908" y="3933230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Web Service (Axis)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" name="AutoShape 85"/>
          <p:cNvSpPr>
            <a:spLocks noChangeArrowheads="1"/>
          </p:cNvSpPr>
          <p:nvPr/>
        </p:nvSpPr>
        <p:spPr bwMode="auto">
          <a:xfrm>
            <a:off x="7002908" y="4220568"/>
            <a:ext cx="1584325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SOAP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" name="AutoShape 86"/>
          <p:cNvSpPr>
            <a:spLocks noChangeArrowheads="1"/>
          </p:cNvSpPr>
          <p:nvPr/>
        </p:nvSpPr>
        <p:spPr bwMode="auto">
          <a:xfrm>
            <a:off x="7002908" y="4507905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XML-RPC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AutoShape 87"/>
          <p:cNvSpPr>
            <a:spLocks noChangeArrowheads="1"/>
          </p:cNvSpPr>
          <p:nvPr/>
        </p:nvSpPr>
        <p:spPr bwMode="auto">
          <a:xfrm rot="5400000">
            <a:off x="2990502" y="2960886"/>
            <a:ext cx="1079500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DBB8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BOD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2" name="AutoShape 88"/>
          <p:cNvSpPr>
            <a:spLocks noChangeArrowheads="1"/>
          </p:cNvSpPr>
          <p:nvPr/>
        </p:nvSpPr>
        <p:spPr bwMode="auto">
          <a:xfrm rot="5400000">
            <a:off x="5078065" y="2960886"/>
            <a:ext cx="1079500" cy="287337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FFDBB8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BOD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" name="AutoShape 89"/>
          <p:cNvSpPr>
            <a:spLocks noChangeArrowheads="1"/>
          </p:cNvSpPr>
          <p:nvPr/>
        </p:nvSpPr>
        <p:spPr bwMode="auto">
          <a:xfrm>
            <a:off x="506858" y="5158780"/>
            <a:ext cx="2160588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 dirty="0">
                <a:ea typeface="Arial Unicode MS" pitchFamily="34" charset="-128"/>
                <a:cs typeface="Arial Unicode MS" pitchFamily="34" charset="-128"/>
              </a:rPr>
              <a:t>Oracle DB 8i </a:t>
            </a: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en-US" sz="1800" b="0" baseline="30000" smtClean="0">
                <a:ea typeface="Arial Unicode MS" pitchFamily="34" charset="-128"/>
                <a:cs typeface="Arial Unicode MS" pitchFamily="34" charset="-128"/>
              </a:rPr>
              <a:t>12cR1</a:t>
            </a:r>
            <a:endParaRPr lang="en-US" sz="1800" b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Line 93"/>
          <p:cNvSpPr>
            <a:spLocks noChangeShapeType="1"/>
          </p:cNvSpPr>
          <p:nvPr/>
        </p:nvSpPr>
        <p:spPr bwMode="auto">
          <a:xfrm>
            <a:off x="3673921" y="3068043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94"/>
          <p:cNvSpPr>
            <a:spLocks noChangeShapeType="1"/>
          </p:cNvSpPr>
          <p:nvPr/>
        </p:nvSpPr>
        <p:spPr bwMode="auto">
          <a:xfrm>
            <a:off x="4681983" y="3068043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" name="AutoShape 95"/>
          <p:cNvSpPr>
            <a:spLocks noChangeArrowheads="1"/>
          </p:cNvSpPr>
          <p:nvPr/>
        </p:nvSpPr>
        <p:spPr bwMode="auto">
          <a:xfrm>
            <a:off x="7002908" y="4796830"/>
            <a:ext cx="1584325" cy="287338"/>
          </a:xfrm>
          <a:prstGeom prst="roundRect">
            <a:avLst>
              <a:gd name="adj" fmla="val 6208"/>
            </a:avLst>
          </a:prstGeom>
          <a:gradFill rotWithShape="1">
            <a:gsLst>
              <a:gs pos="0">
                <a:srgbClr val="EDFFDB"/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>
              <a:lnSpc>
                <a:spcPct val="100000"/>
              </a:lnSpc>
            </a:pPr>
            <a:r>
              <a:rPr lang="en-US" sz="1800" b="0" baseline="30000">
                <a:ea typeface="Arial Unicode MS" pitchFamily="34" charset="-128"/>
                <a:cs typeface="Arial Unicode MS" pitchFamily="34" charset="-128"/>
              </a:rPr>
              <a:t>Socket</a:t>
            </a:r>
            <a:endParaRPr lang="en-US" sz="1800" b="0"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47" name="Group 99"/>
          <p:cNvGrpSpPr>
            <a:grpSpLocks/>
          </p:cNvGrpSpPr>
          <p:nvPr/>
        </p:nvGrpSpPr>
        <p:grpSpPr bwMode="auto">
          <a:xfrm>
            <a:off x="2040383" y="2155230"/>
            <a:ext cx="247650" cy="87313"/>
            <a:chOff x="1590" y="1480"/>
            <a:chExt cx="156" cy="55"/>
          </a:xfrm>
        </p:grpSpPr>
        <p:sp>
          <p:nvSpPr>
            <p:cNvPr id="48" name="Line 100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01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" name="Group 111"/>
          <p:cNvGrpSpPr>
            <a:grpSpLocks/>
          </p:cNvGrpSpPr>
          <p:nvPr/>
        </p:nvGrpSpPr>
        <p:grpSpPr bwMode="auto">
          <a:xfrm>
            <a:off x="2049908" y="3572297"/>
            <a:ext cx="247650" cy="87313"/>
            <a:chOff x="1590" y="1480"/>
            <a:chExt cx="156" cy="55"/>
          </a:xfrm>
        </p:grpSpPr>
        <p:sp>
          <p:nvSpPr>
            <p:cNvPr id="51" name="Line 112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113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" name="Group 114"/>
          <p:cNvGrpSpPr>
            <a:grpSpLocks/>
          </p:cNvGrpSpPr>
          <p:nvPr/>
        </p:nvGrpSpPr>
        <p:grpSpPr bwMode="auto">
          <a:xfrm>
            <a:off x="6513958" y="5469930"/>
            <a:ext cx="247650" cy="87313"/>
            <a:chOff x="1590" y="1480"/>
            <a:chExt cx="156" cy="55"/>
          </a:xfrm>
        </p:grpSpPr>
        <p:sp>
          <p:nvSpPr>
            <p:cNvPr id="54" name="Line 115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16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6" name="Group 117"/>
          <p:cNvGrpSpPr>
            <a:grpSpLocks/>
          </p:cNvGrpSpPr>
          <p:nvPr/>
        </p:nvGrpSpPr>
        <p:grpSpPr bwMode="auto">
          <a:xfrm>
            <a:off x="6779071" y="1237655"/>
            <a:ext cx="247650" cy="87313"/>
            <a:chOff x="1590" y="1480"/>
            <a:chExt cx="156" cy="55"/>
          </a:xfrm>
        </p:grpSpPr>
        <p:sp>
          <p:nvSpPr>
            <p:cNvPr id="57" name="Line 118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19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" name="Group 120"/>
          <p:cNvGrpSpPr>
            <a:grpSpLocks/>
          </p:cNvGrpSpPr>
          <p:nvPr/>
        </p:nvGrpSpPr>
        <p:grpSpPr bwMode="auto">
          <a:xfrm>
            <a:off x="6779071" y="1532930"/>
            <a:ext cx="247650" cy="87313"/>
            <a:chOff x="1590" y="1480"/>
            <a:chExt cx="156" cy="55"/>
          </a:xfrm>
        </p:grpSpPr>
        <p:sp>
          <p:nvSpPr>
            <p:cNvPr id="60" name="Line 121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122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" name="Group 123"/>
          <p:cNvGrpSpPr>
            <a:grpSpLocks/>
          </p:cNvGrpSpPr>
          <p:nvPr/>
        </p:nvGrpSpPr>
        <p:grpSpPr bwMode="auto">
          <a:xfrm>
            <a:off x="6779071" y="1820268"/>
            <a:ext cx="247650" cy="87312"/>
            <a:chOff x="1590" y="1480"/>
            <a:chExt cx="156" cy="55"/>
          </a:xfrm>
        </p:grpSpPr>
        <p:sp>
          <p:nvSpPr>
            <p:cNvPr id="63" name="Line 124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125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126"/>
          <p:cNvGrpSpPr>
            <a:grpSpLocks/>
          </p:cNvGrpSpPr>
          <p:nvPr/>
        </p:nvGrpSpPr>
        <p:grpSpPr bwMode="auto">
          <a:xfrm>
            <a:off x="6779071" y="2091730"/>
            <a:ext cx="247650" cy="87313"/>
            <a:chOff x="1590" y="1480"/>
            <a:chExt cx="156" cy="55"/>
          </a:xfrm>
        </p:grpSpPr>
        <p:sp>
          <p:nvSpPr>
            <p:cNvPr id="66" name="Line 127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128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" name="Line 130"/>
          <p:cNvSpPr>
            <a:spLocks noChangeShapeType="1"/>
          </p:cNvSpPr>
          <p:nvPr/>
        </p:nvSpPr>
        <p:spPr bwMode="auto">
          <a:xfrm>
            <a:off x="6802883" y="3163293"/>
            <a:ext cx="2159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136"/>
          <p:cNvSpPr>
            <a:spLocks noChangeShapeType="1"/>
          </p:cNvSpPr>
          <p:nvPr/>
        </p:nvSpPr>
        <p:spPr bwMode="auto">
          <a:xfrm>
            <a:off x="6802883" y="3452218"/>
            <a:ext cx="2159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70" name="Group 138"/>
          <p:cNvGrpSpPr>
            <a:grpSpLocks/>
          </p:cNvGrpSpPr>
          <p:nvPr/>
        </p:nvGrpSpPr>
        <p:grpSpPr bwMode="auto">
          <a:xfrm>
            <a:off x="6771133" y="3764955"/>
            <a:ext cx="247650" cy="87313"/>
            <a:chOff x="1590" y="1480"/>
            <a:chExt cx="156" cy="55"/>
          </a:xfrm>
        </p:grpSpPr>
        <p:sp>
          <p:nvSpPr>
            <p:cNvPr id="71" name="Line 139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140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141"/>
          <p:cNvGrpSpPr>
            <a:grpSpLocks/>
          </p:cNvGrpSpPr>
          <p:nvPr/>
        </p:nvGrpSpPr>
        <p:grpSpPr bwMode="auto">
          <a:xfrm>
            <a:off x="6771133" y="4044355"/>
            <a:ext cx="247650" cy="87313"/>
            <a:chOff x="1590" y="1480"/>
            <a:chExt cx="156" cy="55"/>
          </a:xfrm>
        </p:grpSpPr>
        <p:sp>
          <p:nvSpPr>
            <p:cNvPr id="74" name="Line 142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143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144"/>
          <p:cNvGrpSpPr>
            <a:grpSpLocks/>
          </p:cNvGrpSpPr>
          <p:nvPr/>
        </p:nvGrpSpPr>
        <p:grpSpPr bwMode="auto">
          <a:xfrm>
            <a:off x="6771133" y="4331693"/>
            <a:ext cx="247650" cy="87312"/>
            <a:chOff x="1590" y="1480"/>
            <a:chExt cx="156" cy="55"/>
          </a:xfrm>
        </p:grpSpPr>
        <p:sp>
          <p:nvSpPr>
            <p:cNvPr id="77" name="Line 145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146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147"/>
          <p:cNvGrpSpPr>
            <a:grpSpLocks/>
          </p:cNvGrpSpPr>
          <p:nvPr/>
        </p:nvGrpSpPr>
        <p:grpSpPr bwMode="auto">
          <a:xfrm>
            <a:off x="6771133" y="4612680"/>
            <a:ext cx="247650" cy="87313"/>
            <a:chOff x="1590" y="1480"/>
            <a:chExt cx="156" cy="55"/>
          </a:xfrm>
        </p:grpSpPr>
        <p:sp>
          <p:nvSpPr>
            <p:cNvPr id="80" name="Line 148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149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150"/>
          <p:cNvGrpSpPr>
            <a:grpSpLocks/>
          </p:cNvGrpSpPr>
          <p:nvPr/>
        </p:nvGrpSpPr>
        <p:grpSpPr bwMode="auto">
          <a:xfrm>
            <a:off x="6771133" y="4900018"/>
            <a:ext cx="247650" cy="87312"/>
            <a:chOff x="1590" y="1480"/>
            <a:chExt cx="156" cy="55"/>
          </a:xfrm>
        </p:grpSpPr>
        <p:sp>
          <p:nvSpPr>
            <p:cNvPr id="83" name="Line 151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152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153"/>
          <p:cNvGrpSpPr>
            <a:grpSpLocks/>
          </p:cNvGrpSpPr>
          <p:nvPr/>
        </p:nvGrpSpPr>
        <p:grpSpPr bwMode="auto">
          <a:xfrm>
            <a:off x="2667446" y="5230218"/>
            <a:ext cx="247650" cy="87312"/>
            <a:chOff x="1590" y="1480"/>
            <a:chExt cx="156" cy="55"/>
          </a:xfrm>
        </p:grpSpPr>
        <p:sp>
          <p:nvSpPr>
            <p:cNvPr id="86" name="Line 154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155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8" name="Line 159"/>
          <p:cNvSpPr>
            <a:spLocks noChangeShapeType="1"/>
          </p:cNvSpPr>
          <p:nvPr/>
        </p:nvSpPr>
        <p:spPr bwMode="auto">
          <a:xfrm>
            <a:off x="2167383" y="2355255"/>
            <a:ext cx="931863" cy="7127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" name="Line 160"/>
          <p:cNvSpPr>
            <a:spLocks noChangeShapeType="1"/>
          </p:cNvSpPr>
          <p:nvPr/>
        </p:nvSpPr>
        <p:spPr bwMode="auto">
          <a:xfrm flipV="1">
            <a:off x="2162621" y="3068043"/>
            <a:ext cx="936625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0" name="Line 161"/>
          <p:cNvSpPr>
            <a:spLocks noChangeShapeType="1"/>
          </p:cNvSpPr>
          <p:nvPr/>
        </p:nvSpPr>
        <p:spPr bwMode="auto">
          <a:xfrm flipV="1">
            <a:off x="2234058" y="3068043"/>
            <a:ext cx="863600" cy="1441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 useBgFill="1">
        <p:nvSpPr>
          <p:cNvPr id="91" name="Freeform 175"/>
          <p:cNvSpPr>
            <a:spLocks/>
          </p:cNvSpPr>
          <p:nvPr/>
        </p:nvSpPr>
        <p:spPr bwMode="auto">
          <a:xfrm rot="10800000">
            <a:off x="8714233" y="3320455"/>
            <a:ext cx="190500" cy="993775"/>
          </a:xfrm>
          <a:custGeom>
            <a:avLst/>
            <a:gdLst>
              <a:gd name="T0" fmla="*/ 0 w 163"/>
              <a:gd name="T1" fmla="*/ 0 h 660"/>
              <a:gd name="T2" fmla="*/ 168004648 w 163"/>
              <a:gd name="T3" fmla="*/ 0 h 660"/>
              <a:gd name="T4" fmla="*/ 88782353 w 163"/>
              <a:gd name="T5" fmla="*/ 151901511 h 660"/>
              <a:gd name="T6" fmla="*/ 131124760 w 163"/>
              <a:gd name="T7" fmla="*/ 217650290 h 660"/>
              <a:gd name="T8" fmla="*/ 112002307 w 163"/>
              <a:gd name="T9" fmla="*/ 226719236 h 660"/>
              <a:gd name="T10" fmla="*/ 222639560 w 163"/>
              <a:gd name="T11" fmla="*/ 292467968 h 660"/>
              <a:gd name="T12" fmla="*/ 121563534 w 163"/>
              <a:gd name="T13" fmla="*/ 374086980 h 660"/>
              <a:gd name="T14" fmla="*/ 75123607 w 163"/>
              <a:gd name="T15" fmla="*/ 471576366 h 660"/>
              <a:gd name="T16" fmla="*/ 147515935 w 163"/>
              <a:gd name="T17" fmla="*/ 521453312 h 660"/>
              <a:gd name="T18" fmla="*/ 131124760 w 163"/>
              <a:gd name="T19" fmla="*/ 559996711 h 660"/>
              <a:gd name="T20" fmla="*/ 91514800 w 163"/>
              <a:gd name="T21" fmla="*/ 575866990 h 660"/>
              <a:gd name="T22" fmla="*/ 98343579 w 163"/>
              <a:gd name="T23" fmla="*/ 657486002 h 660"/>
              <a:gd name="T24" fmla="*/ 200785829 w 163"/>
              <a:gd name="T25" fmla="*/ 662019722 h 660"/>
              <a:gd name="T26" fmla="*/ 151613437 w 163"/>
              <a:gd name="T27" fmla="*/ 743638734 h 660"/>
              <a:gd name="T28" fmla="*/ 196687159 w 163"/>
              <a:gd name="T29" fmla="*/ 816188988 h 660"/>
              <a:gd name="T30" fmla="*/ 95612301 w 163"/>
              <a:gd name="T31" fmla="*/ 897807999 h 660"/>
              <a:gd name="T32" fmla="*/ 86051075 w 163"/>
              <a:gd name="T33" fmla="*/ 1033839184 h 660"/>
              <a:gd name="T34" fmla="*/ 124295981 w 163"/>
              <a:gd name="T35" fmla="*/ 1061046023 h 660"/>
              <a:gd name="T36" fmla="*/ 121563534 w 163"/>
              <a:gd name="T37" fmla="*/ 1108656862 h 660"/>
              <a:gd name="T38" fmla="*/ 107904806 w 163"/>
              <a:gd name="T39" fmla="*/ 1135862195 h 660"/>
              <a:gd name="T40" fmla="*/ 86051075 w 163"/>
              <a:gd name="T41" fmla="*/ 1233352993 h 660"/>
              <a:gd name="T42" fmla="*/ 219908282 w 163"/>
              <a:gd name="T43" fmla="*/ 1333108391 h 660"/>
              <a:gd name="T44" fmla="*/ 135222262 w 163"/>
              <a:gd name="T45" fmla="*/ 1441934242 h 660"/>
              <a:gd name="T46" fmla="*/ 25952410 w 163"/>
              <a:gd name="T47" fmla="*/ 1496346415 h 660"/>
              <a:gd name="T48" fmla="*/ 25952410 w 163"/>
              <a:gd name="T49" fmla="*/ 0 h 66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63"/>
              <a:gd name="T76" fmla="*/ 0 h 660"/>
              <a:gd name="T77" fmla="*/ 163 w 163"/>
              <a:gd name="T78" fmla="*/ 660 h 66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63" h="660">
                <a:moveTo>
                  <a:pt x="0" y="0"/>
                </a:moveTo>
                <a:lnTo>
                  <a:pt x="123" y="0"/>
                </a:lnTo>
                <a:lnTo>
                  <a:pt x="65" y="67"/>
                </a:lnTo>
                <a:lnTo>
                  <a:pt x="96" y="96"/>
                </a:lnTo>
                <a:lnTo>
                  <a:pt x="82" y="100"/>
                </a:lnTo>
                <a:lnTo>
                  <a:pt x="163" y="129"/>
                </a:lnTo>
                <a:lnTo>
                  <a:pt x="89" y="165"/>
                </a:lnTo>
                <a:lnTo>
                  <a:pt x="55" y="208"/>
                </a:lnTo>
                <a:lnTo>
                  <a:pt x="108" y="230"/>
                </a:lnTo>
                <a:lnTo>
                  <a:pt x="96" y="247"/>
                </a:lnTo>
                <a:lnTo>
                  <a:pt x="67" y="254"/>
                </a:lnTo>
                <a:lnTo>
                  <a:pt x="72" y="290"/>
                </a:lnTo>
                <a:lnTo>
                  <a:pt x="147" y="292"/>
                </a:lnTo>
                <a:lnTo>
                  <a:pt x="111" y="328"/>
                </a:lnTo>
                <a:lnTo>
                  <a:pt x="144" y="360"/>
                </a:lnTo>
                <a:lnTo>
                  <a:pt x="70" y="396"/>
                </a:lnTo>
                <a:lnTo>
                  <a:pt x="63" y="456"/>
                </a:lnTo>
                <a:lnTo>
                  <a:pt x="91" y="468"/>
                </a:lnTo>
                <a:lnTo>
                  <a:pt x="89" y="489"/>
                </a:lnTo>
                <a:lnTo>
                  <a:pt x="79" y="501"/>
                </a:lnTo>
                <a:lnTo>
                  <a:pt x="63" y="544"/>
                </a:lnTo>
                <a:lnTo>
                  <a:pt x="161" y="588"/>
                </a:lnTo>
                <a:lnTo>
                  <a:pt x="99" y="636"/>
                </a:lnTo>
                <a:lnTo>
                  <a:pt x="19" y="660"/>
                </a:lnTo>
                <a:lnTo>
                  <a:pt x="19" y="0"/>
                </a:lnTo>
              </a:path>
            </a:pathLst>
          </a:custGeom>
          <a:ln w="38100">
            <a:noFill/>
            <a:round/>
            <a:headEnd/>
            <a:tailEnd/>
          </a:ln>
        </p:spPr>
        <p:txBody>
          <a:bodyPr rot="10800000" lIns="182880" tIns="137160" rIns="182880" anchor="ctr"/>
          <a:lstStyle/>
          <a:p>
            <a:endParaRPr lang="en-US"/>
          </a:p>
        </p:txBody>
      </p:sp>
      <p:sp>
        <p:nvSpPr>
          <p:cNvPr id="93" name="Line 182"/>
          <p:cNvSpPr>
            <a:spLocks noChangeShapeType="1"/>
          </p:cNvSpPr>
          <p:nvPr/>
        </p:nvSpPr>
        <p:spPr bwMode="auto">
          <a:xfrm flipV="1">
            <a:off x="5978971" y="2348905"/>
            <a:ext cx="935037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4" name="Line 183"/>
          <p:cNvSpPr>
            <a:spLocks noChangeShapeType="1"/>
          </p:cNvSpPr>
          <p:nvPr/>
        </p:nvSpPr>
        <p:spPr bwMode="auto">
          <a:xfrm>
            <a:off x="5978971" y="3068043"/>
            <a:ext cx="935037" cy="576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5" name="Line 184"/>
          <p:cNvSpPr>
            <a:spLocks noChangeShapeType="1"/>
          </p:cNvSpPr>
          <p:nvPr/>
        </p:nvSpPr>
        <p:spPr bwMode="auto">
          <a:xfrm flipV="1">
            <a:off x="2810321" y="3860205"/>
            <a:ext cx="576262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6" name="Line 185"/>
          <p:cNvSpPr>
            <a:spLocks noChangeShapeType="1"/>
          </p:cNvSpPr>
          <p:nvPr/>
        </p:nvSpPr>
        <p:spPr bwMode="auto">
          <a:xfrm>
            <a:off x="5978971" y="3068043"/>
            <a:ext cx="431800" cy="17287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" name="Line 186"/>
          <p:cNvSpPr>
            <a:spLocks noChangeShapeType="1"/>
          </p:cNvSpPr>
          <p:nvPr/>
        </p:nvSpPr>
        <p:spPr bwMode="auto">
          <a:xfrm flipV="1">
            <a:off x="4537521" y="1556743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" name="Line 112"/>
          <p:cNvSpPr>
            <a:spLocks noChangeShapeType="1"/>
          </p:cNvSpPr>
          <p:nvPr/>
        </p:nvSpPr>
        <p:spPr bwMode="auto">
          <a:xfrm>
            <a:off x="4243833" y="6325593"/>
            <a:ext cx="2159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9" name="Line 113"/>
          <p:cNvSpPr>
            <a:spLocks noChangeShapeType="1"/>
          </p:cNvSpPr>
          <p:nvPr/>
        </p:nvSpPr>
        <p:spPr bwMode="auto">
          <a:xfrm>
            <a:off x="5724971" y="6317655"/>
            <a:ext cx="2159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0" name="Group 111"/>
          <p:cNvGrpSpPr>
            <a:grpSpLocks/>
          </p:cNvGrpSpPr>
          <p:nvPr/>
        </p:nvGrpSpPr>
        <p:grpSpPr bwMode="auto">
          <a:xfrm>
            <a:off x="7164833" y="6270030"/>
            <a:ext cx="247650" cy="87313"/>
            <a:chOff x="1590" y="1480"/>
            <a:chExt cx="156" cy="55"/>
          </a:xfrm>
        </p:grpSpPr>
        <p:sp>
          <p:nvSpPr>
            <p:cNvPr id="101" name="Line 112"/>
            <p:cNvSpPr>
              <a:spLocks noChangeShapeType="1"/>
            </p:cNvSpPr>
            <p:nvPr/>
          </p:nvSpPr>
          <p:spPr bwMode="auto">
            <a:xfrm>
              <a:off x="1610" y="1480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113"/>
            <p:cNvSpPr>
              <a:spLocks noChangeShapeType="1"/>
            </p:cNvSpPr>
            <p:nvPr/>
          </p:nvSpPr>
          <p:spPr bwMode="auto">
            <a:xfrm>
              <a:off x="1590" y="1535"/>
              <a:ext cx="13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" name="Text Box 122"/>
          <p:cNvSpPr txBox="1">
            <a:spLocks noChangeArrowheads="1"/>
          </p:cNvSpPr>
          <p:nvPr/>
        </p:nvSpPr>
        <p:spPr bwMode="auto">
          <a:xfrm>
            <a:off x="4427983" y="6270030"/>
            <a:ext cx="10080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buClrTx/>
            </a:pPr>
            <a:r>
              <a:rPr lang="en-US" sz="1400" baseline="30000">
                <a:ea typeface="Arial Unicode MS" pitchFamily="34" charset="-128"/>
                <a:cs typeface="Arial" charset="0"/>
              </a:rPr>
              <a:t>Outbound only</a:t>
            </a:r>
          </a:p>
        </p:txBody>
      </p:sp>
      <p:sp>
        <p:nvSpPr>
          <p:cNvPr id="104" name="Text Box 123"/>
          <p:cNvSpPr txBox="1">
            <a:spLocks noChangeArrowheads="1"/>
          </p:cNvSpPr>
          <p:nvPr/>
        </p:nvSpPr>
        <p:spPr bwMode="auto">
          <a:xfrm>
            <a:off x="5940871" y="6270030"/>
            <a:ext cx="10080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buClrTx/>
            </a:pPr>
            <a:r>
              <a:rPr lang="en-US" sz="1400" baseline="30000">
                <a:ea typeface="Arial Unicode MS" pitchFamily="34" charset="-128"/>
                <a:cs typeface="Arial" charset="0"/>
              </a:rPr>
              <a:t>Inbound only</a:t>
            </a:r>
          </a:p>
        </p:txBody>
      </p:sp>
      <p:sp>
        <p:nvSpPr>
          <p:cNvPr id="105" name="Text Box 124"/>
          <p:cNvSpPr txBox="1">
            <a:spLocks noChangeArrowheads="1"/>
          </p:cNvSpPr>
          <p:nvPr/>
        </p:nvSpPr>
        <p:spPr bwMode="auto">
          <a:xfrm>
            <a:off x="7525196" y="6197005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buClrTx/>
            </a:pPr>
            <a:r>
              <a:rPr lang="en-US" sz="1400" baseline="30000">
                <a:ea typeface="Arial Unicode MS" pitchFamily="34" charset="-128"/>
                <a:cs typeface="Arial" charset="0"/>
              </a:rPr>
              <a:t>Outbound &amp;</a:t>
            </a:r>
            <a:r>
              <a:rPr lang="en-US" sz="1400">
                <a:ea typeface="Arial Unicode MS" pitchFamily="34" charset="-128"/>
                <a:cs typeface="Arial" charset="0"/>
              </a:rPr>
              <a:t> </a:t>
            </a:r>
            <a:r>
              <a:rPr lang="en-US" sz="1400" baseline="30000">
                <a:ea typeface="Arial Unicode MS" pitchFamily="34" charset="-128"/>
                <a:cs typeface="Arial" charset="0"/>
              </a:rPr>
              <a:t>Inbound</a:t>
            </a:r>
          </a:p>
        </p:txBody>
      </p:sp>
      <p:sp>
        <p:nvSpPr>
          <p:cNvPr id="106" name="Text Box 125"/>
          <p:cNvSpPr txBox="1">
            <a:spLocks noChangeArrowheads="1"/>
          </p:cNvSpPr>
          <p:nvPr/>
        </p:nvSpPr>
        <p:spPr bwMode="auto">
          <a:xfrm>
            <a:off x="3348483" y="6270030"/>
            <a:ext cx="865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buClrTx/>
            </a:pPr>
            <a:r>
              <a:rPr lang="en-US" sz="1600" baseline="30000">
                <a:ea typeface="Arial Unicode MS" pitchFamily="34" charset="-128"/>
                <a:cs typeface="Arial" charset="0"/>
              </a:rPr>
              <a:t>Legend: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7691" y="2852712"/>
            <a:ext cx="33603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2564904"/>
            <a:ext cx="33603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869160"/>
            <a:ext cx="368798" cy="44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4581128"/>
            <a:ext cx="389381" cy="50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44408" y="620688"/>
            <a:ext cx="389381" cy="50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75419" y="1443832"/>
            <a:ext cx="1273175" cy="382587"/>
          </a:xfrm>
          <a:prstGeom prst="wedgeRectCallout">
            <a:avLst>
              <a:gd name="adj1" fmla="val -2370"/>
              <a:gd name="adj2" fmla="val 214731"/>
            </a:avLst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18000"/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spcBef>
                <a:spcPct val="30000"/>
              </a:spcBef>
              <a:buSzPct val="95000"/>
              <a:buFont typeface="Wingdings" pitchFamily="2" charset="2"/>
              <a:buNone/>
            </a:pPr>
            <a:r>
              <a:rPr lang="en-US" altLang="en-US" sz="1200" b="0">
                <a:ea typeface="Arial Unicode MS" pitchFamily="34" charset="-128"/>
                <a:cs typeface="Arial Unicode MS" pitchFamily="34" charset="-128"/>
              </a:rPr>
              <a:t>Select item and </a:t>
            </a:r>
            <a:br>
              <a:rPr lang="en-US" altLang="en-US" sz="1200" b="0"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sz="1200" b="0">
                <a:ea typeface="Arial Unicode MS" pitchFamily="34" charset="-128"/>
                <a:cs typeface="Arial Unicode MS" pitchFamily="34" charset="-128"/>
              </a:rPr>
              <a:t>start transfer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21519" y="3626644"/>
            <a:ext cx="636587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rIns="36000"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1. generate request</a:t>
            </a:r>
          </a:p>
        </p:txBody>
      </p:sp>
      <p:cxnSp>
        <p:nvCxnSpPr>
          <p:cNvPr id="4" name="AutoShape 6"/>
          <p:cNvCxnSpPr>
            <a:cxnSpLocks noChangeShapeType="1"/>
          </p:cNvCxnSpPr>
          <p:nvPr/>
        </p:nvCxnSpPr>
        <p:spPr bwMode="auto">
          <a:xfrm rot="16200000" flipH="1">
            <a:off x="284163" y="3695700"/>
            <a:ext cx="641350" cy="17463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5730081" y="977107"/>
            <a:ext cx="939800" cy="474662"/>
          </a:xfrm>
          <a:prstGeom prst="wedgeRectCallout">
            <a:avLst>
              <a:gd name="adj1" fmla="val -108954"/>
              <a:gd name="adj2" fmla="val 22296"/>
            </a:avLst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18000"/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spcBef>
                <a:spcPct val="30000"/>
              </a:spcBef>
              <a:buSzPct val="95000"/>
              <a:buFont typeface="Wingdings" pitchFamily="2" charset="2"/>
              <a:buNone/>
            </a:pPr>
            <a:r>
              <a:rPr lang="en-US" altLang="en-US" sz="1200" b="0">
                <a:ea typeface="Arial Unicode MS" pitchFamily="34" charset="-128"/>
                <a:cs typeface="Arial Unicode MS" pitchFamily="34" charset="-128"/>
              </a:rPr>
              <a:t>Oracle</a:t>
            </a:r>
          </a:p>
        </p:txBody>
      </p:sp>
      <p:cxnSp>
        <p:nvCxnSpPr>
          <p:cNvPr id="6" name="AutoShape 8"/>
          <p:cNvCxnSpPr>
            <a:cxnSpLocks noChangeShapeType="1"/>
            <a:stCxn id="53" idx="0"/>
            <a:endCxn id="90" idx="1"/>
          </p:cNvCxnSpPr>
          <p:nvPr/>
        </p:nvCxnSpPr>
        <p:spPr bwMode="auto">
          <a:xfrm rot="16200000">
            <a:off x="3865562" y="2249489"/>
            <a:ext cx="1527175" cy="493712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7655719" y="4617244"/>
            <a:ext cx="998537" cy="782638"/>
          </a:xfrm>
          <a:prstGeom prst="wedgeRectCallout">
            <a:avLst>
              <a:gd name="adj1" fmla="val -159856"/>
              <a:gd name="adj2" fmla="val 48986"/>
            </a:avLst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18000"/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spcBef>
                <a:spcPct val="30000"/>
              </a:spcBef>
              <a:buSzPct val="95000"/>
              <a:buFont typeface="Wingdings" pitchFamily="2" charset="2"/>
              <a:buNone/>
            </a:pPr>
            <a:r>
              <a:rPr lang="en-US" altLang="en-US" sz="1200" b="0">
                <a:ea typeface="Arial Unicode MS" pitchFamily="34" charset="-128"/>
                <a:cs typeface="Arial Unicode MS" pitchFamily="34" charset="-128"/>
              </a:rPr>
              <a:t>Routing definition in configuration file</a:t>
            </a:r>
          </a:p>
        </p:txBody>
      </p:sp>
      <p:grpSp>
        <p:nvGrpSpPr>
          <p:cNvPr id="133" name="Group 132"/>
          <p:cNvGrpSpPr/>
          <p:nvPr/>
        </p:nvGrpSpPr>
        <p:grpSpPr>
          <a:xfrm>
            <a:off x="395536" y="2492896"/>
            <a:ext cx="1117600" cy="968375"/>
            <a:chOff x="827584" y="1628800"/>
            <a:chExt cx="1117600" cy="968375"/>
          </a:xfrm>
        </p:grpSpPr>
        <p:grpSp>
          <p:nvGrpSpPr>
            <p:cNvPr id="113" name="Group 112"/>
            <p:cNvGrpSpPr>
              <a:grpSpLocks/>
            </p:cNvGrpSpPr>
            <p:nvPr/>
          </p:nvGrpSpPr>
          <p:grpSpPr bwMode="auto">
            <a:xfrm>
              <a:off x="827584" y="1628800"/>
              <a:ext cx="1117600" cy="968375"/>
              <a:chOff x="347" y="1608"/>
              <a:chExt cx="816" cy="696"/>
            </a:xfrm>
          </p:grpSpPr>
          <p:sp>
            <p:nvSpPr>
              <p:cNvPr id="131" name="Rectangle 130"/>
              <p:cNvSpPr>
                <a:spLocks noChangeArrowheads="1"/>
              </p:cNvSpPr>
              <p:nvPr/>
            </p:nvSpPr>
            <p:spPr bwMode="gray">
              <a:xfrm>
                <a:off x="347" y="1608"/>
                <a:ext cx="816" cy="696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132" name="Rectangle 131"/>
              <p:cNvSpPr>
                <a:spLocks noChangeArrowheads="1"/>
              </p:cNvSpPr>
              <p:nvPr/>
            </p:nvSpPr>
            <p:spPr bwMode="gray">
              <a:xfrm>
                <a:off x="351" y="1611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Agile EDM</a:t>
                </a:r>
              </a:p>
            </p:txBody>
          </p:sp>
        </p:grpSp>
        <p:grpSp>
          <p:nvGrpSpPr>
            <p:cNvPr id="114" name="Group 113"/>
            <p:cNvGrpSpPr>
              <a:grpSpLocks/>
            </p:cNvGrpSpPr>
            <p:nvPr/>
          </p:nvGrpSpPr>
          <p:grpSpPr bwMode="auto">
            <a:xfrm>
              <a:off x="871411" y="1915417"/>
              <a:ext cx="454710" cy="116873"/>
              <a:chOff x="2768" y="2492"/>
              <a:chExt cx="332" cy="84"/>
            </a:xfrm>
          </p:grpSpPr>
          <p:sp>
            <p:nvSpPr>
              <p:cNvPr id="129" name="Text Box 15"/>
              <p:cNvSpPr txBox="1">
                <a:spLocks noChangeArrowheads="1"/>
              </p:cNvSpPr>
              <p:nvPr/>
            </p:nvSpPr>
            <p:spPr bwMode="gray">
              <a:xfrm>
                <a:off x="2768" y="2497"/>
                <a:ext cx="116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800" b="0">
                    <a:ea typeface="Arial Unicode MS" pitchFamily="34" charset="-128"/>
                    <a:cs typeface="Arial Unicode MS" pitchFamily="34" charset="-128"/>
                  </a:rPr>
                  <a:t>Ver</a:t>
                </a:r>
              </a:p>
            </p:txBody>
          </p:sp>
          <p:sp>
            <p:nvSpPr>
              <p:cNvPr id="130" name="Rectangle 129"/>
              <p:cNvSpPr>
                <a:spLocks noChangeArrowheads="1"/>
              </p:cNvSpPr>
              <p:nvPr/>
            </p:nvSpPr>
            <p:spPr bwMode="gray">
              <a:xfrm>
                <a:off x="2956" y="2492"/>
                <a:ext cx="144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5" name="Group 114"/>
            <p:cNvGrpSpPr>
              <a:grpSpLocks/>
            </p:cNvGrpSpPr>
            <p:nvPr/>
          </p:nvGrpSpPr>
          <p:grpSpPr bwMode="auto">
            <a:xfrm>
              <a:off x="1442538" y="1916808"/>
              <a:ext cx="453340" cy="108525"/>
              <a:chOff x="2769" y="2581"/>
              <a:chExt cx="331" cy="78"/>
            </a:xfrm>
          </p:grpSpPr>
          <p:sp>
            <p:nvSpPr>
              <p:cNvPr id="127" name="Text Box 18"/>
              <p:cNvSpPr txBox="1">
                <a:spLocks noChangeArrowheads="1"/>
              </p:cNvSpPr>
              <p:nvPr/>
            </p:nvSpPr>
            <p:spPr bwMode="gray">
              <a:xfrm>
                <a:off x="2769" y="2581"/>
                <a:ext cx="132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800" b="0">
                    <a:ea typeface="Arial Unicode MS" pitchFamily="34" charset="-128"/>
                    <a:cs typeface="Arial Unicode MS" pitchFamily="34" charset="-128"/>
                  </a:rPr>
                  <a:t>Rev</a:t>
                </a:r>
              </a:p>
            </p:txBody>
          </p:sp>
          <p:sp>
            <p:nvSpPr>
              <p:cNvPr id="128" name="Rectangle 127"/>
              <p:cNvSpPr>
                <a:spLocks noChangeArrowheads="1"/>
              </p:cNvSpPr>
              <p:nvPr/>
            </p:nvSpPr>
            <p:spPr bwMode="gray">
              <a:xfrm>
                <a:off x="2956" y="2581"/>
                <a:ext cx="144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16" name="Group 115"/>
            <p:cNvGrpSpPr>
              <a:grpSpLocks/>
            </p:cNvGrpSpPr>
            <p:nvPr/>
          </p:nvGrpSpPr>
          <p:grpSpPr bwMode="auto">
            <a:xfrm>
              <a:off x="871411" y="1792978"/>
              <a:ext cx="750545" cy="119655"/>
              <a:chOff x="2768" y="2404"/>
              <a:chExt cx="548" cy="86"/>
            </a:xfrm>
          </p:grpSpPr>
          <p:sp>
            <p:nvSpPr>
              <p:cNvPr id="125" name="Text Box 21"/>
              <p:cNvSpPr txBox="1">
                <a:spLocks noChangeArrowheads="1"/>
              </p:cNvSpPr>
              <p:nvPr/>
            </p:nvSpPr>
            <p:spPr bwMode="gray">
              <a:xfrm>
                <a:off x="2768" y="2412"/>
                <a:ext cx="6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l"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800" b="0">
                    <a:ea typeface="Arial Unicode MS" pitchFamily="34" charset="-128"/>
                    <a:cs typeface="Arial Unicode MS" pitchFamily="34" charset="-128"/>
                  </a:rPr>
                  <a:t>Id</a:t>
                </a:r>
              </a:p>
            </p:txBody>
          </p:sp>
          <p:sp>
            <p:nvSpPr>
              <p:cNvPr id="126" name="Rectangle 125"/>
              <p:cNvSpPr>
                <a:spLocks noChangeArrowheads="1"/>
              </p:cNvSpPr>
              <p:nvPr/>
            </p:nvSpPr>
            <p:spPr bwMode="gray">
              <a:xfrm>
                <a:off x="2956" y="2404"/>
                <a:ext cx="360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396331" y="2951957"/>
            <a:ext cx="723900" cy="690562"/>
            <a:chOff x="2510" y="1818"/>
            <a:chExt cx="816" cy="696"/>
          </a:xfrm>
        </p:grpSpPr>
        <p:grpSp>
          <p:nvGrpSpPr>
            <p:cNvPr id="106" name="Group 105"/>
            <p:cNvGrpSpPr>
              <a:grpSpLocks/>
            </p:cNvGrpSpPr>
            <p:nvPr/>
          </p:nvGrpSpPr>
          <p:grpSpPr bwMode="auto">
            <a:xfrm>
              <a:off x="2510" y="1818"/>
              <a:ext cx="816" cy="696"/>
              <a:chOff x="1658" y="1310"/>
              <a:chExt cx="816" cy="696"/>
            </a:xfrm>
          </p:grpSpPr>
          <p:sp>
            <p:nvSpPr>
              <p:cNvPr id="111" name="Rectangle 110"/>
              <p:cNvSpPr>
                <a:spLocks noChangeArrowheads="1"/>
              </p:cNvSpPr>
              <p:nvPr/>
            </p:nvSpPr>
            <p:spPr bwMode="gray">
              <a:xfrm>
                <a:off x="1658" y="1310"/>
                <a:ext cx="816" cy="696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112" name="Rectangle 111"/>
              <p:cNvSpPr>
                <a:spLocks noChangeArrowheads="1"/>
              </p:cNvSpPr>
              <p:nvPr/>
            </p:nvSpPr>
            <p:spPr bwMode="gray">
              <a:xfrm>
                <a:off x="1662" y="1313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Connector</a:t>
                </a:r>
              </a:p>
            </p:txBody>
          </p:sp>
        </p:grpSp>
        <p:sp>
          <p:nvSpPr>
            <p:cNvPr id="107" name="Rectangle 106"/>
            <p:cNvSpPr>
              <a:spLocks noChangeArrowheads="1"/>
            </p:cNvSpPr>
            <p:nvPr/>
          </p:nvSpPr>
          <p:spPr bwMode="gray">
            <a:xfrm flipH="1">
              <a:off x="2524" y="1924"/>
              <a:ext cx="788" cy="5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8" name="Group 107"/>
            <p:cNvGrpSpPr>
              <a:grpSpLocks/>
            </p:cNvGrpSpPr>
            <p:nvPr/>
          </p:nvGrpSpPr>
          <p:grpSpPr bwMode="auto">
            <a:xfrm rot="-5400000">
              <a:off x="2710" y="1871"/>
              <a:ext cx="416" cy="664"/>
              <a:chOff x="2976" y="1745"/>
              <a:chExt cx="451" cy="664"/>
            </a:xfrm>
          </p:grpSpPr>
          <p:sp>
            <p:nvSpPr>
              <p:cNvPr id="109" name="Freeform 108"/>
              <p:cNvSpPr>
                <a:spLocks/>
              </p:cNvSpPr>
              <p:nvPr/>
            </p:nvSpPr>
            <p:spPr bwMode="gray">
              <a:xfrm>
                <a:off x="2979" y="1745"/>
                <a:ext cx="444" cy="371"/>
              </a:xfrm>
              <a:custGeom>
                <a:avLst/>
                <a:gdLst>
                  <a:gd name="T0" fmla="*/ 0 w 444"/>
                  <a:gd name="T1" fmla="*/ 0 h 371"/>
                  <a:gd name="T2" fmla="*/ 0 w 444"/>
                  <a:gd name="T3" fmla="*/ 255 h 371"/>
                  <a:gd name="T4" fmla="*/ 145 w 444"/>
                  <a:gd name="T5" fmla="*/ 256 h 371"/>
                  <a:gd name="T6" fmla="*/ 145 w 444"/>
                  <a:gd name="T7" fmla="*/ 371 h 371"/>
                  <a:gd name="T8" fmla="*/ 305 w 444"/>
                  <a:gd name="T9" fmla="*/ 371 h 371"/>
                  <a:gd name="T10" fmla="*/ 305 w 444"/>
                  <a:gd name="T11" fmla="*/ 255 h 371"/>
                  <a:gd name="T12" fmla="*/ 444 w 444"/>
                  <a:gd name="T13" fmla="*/ 252 h 371"/>
                  <a:gd name="T14" fmla="*/ 444 w 444"/>
                  <a:gd name="T15" fmla="*/ 3 h 371"/>
                  <a:gd name="T16" fmla="*/ 0 w 444"/>
                  <a:gd name="T17" fmla="*/ 0 h 3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4"/>
                  <a:gd name="T28" fmla="*/ 0 h 371"/>
                  <a:gd name="T29" fmla="*/ 444 w 444"/>
                  <a:gd name="T30" fmla="*/ 371 h 3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4" h="371">
                    <a:moveTo>
                      <a:pt x="0" y="0"/>
                    </a:moveTo>
                    <a:lnTo>
                      <a:pt x="0" y="255"/>
                    </a:lnTo>
                    <a:lnTo>
                      <a:pt x="145" y="256"/>
                    </a:lnTo>
                    <a:lnTo>
                      <a:pt x="145" y="371"/>
                    </a:lnTo>
                    <a:lnTo>
                      <a:pt x="305" y="371"/>
                    </a:lnTo>
                    <a:lnTo>
                      <a:pt x="305" y="255"/>
                    </a:lnTo>
                    <a:lnTo>
                      <a:pt x="444" y="252"/>
                    </a:lnTo>
                    <a:lnTo>
                      <a:pt x="44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FDCF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0488" tIns="44450" rIns="90488" bIns="4445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gray">
              <a:xfrm>
                <a:off x="2976" y="2015"/>
                <a:ext cx="451" cy="394"/>
              </a:xfrm>
              <a:custGeom>
                <a:avLst/>
                <a:gdLst>
                  <a:gd name="T0" fmla="*/ 0 w 452"/>
                  <a:gd name="T1" fmla="*/ 0 h 395"/>
                  <a:gd name="T2" fmla="*/ 1 w 452"/>
                  <a:gd name="T3" fmla="*/ 393 h 395"/>
                  <a:gd name="T4" fmla="*/ 448 w 452"/>
                  <a:gd name="T5" fmla="*/ 393 h 395"/>
                  <a:gd name="T6" fmla="*/ 450 w 452"/>
                  <a:gd name="T7" fmla="*/ 4 h 395"/>
                  <a:gd name="T8" fmla="*/ 322 w 452"/>
                  <a:gd name="T9" fmla="*/ 0 h 395"/>
                  <a:gd name="T10" fmla="*/ 321 w 452"/>
                  <a:gd name="T11" fmla="*/ 118 h 395"/>
                  <a:gd name="T12" fmla="*/ 136 w 452"/>
                  <a:gd name="T13" fmla="*/ 120 h 395"/>
                  <a:gd name="T14" fmla="*/ 136 w 452"/>
                  <a:gd name="T15" fmla="*/ 4 h 395"/>
                  <a:gd name="T16" fmla="*/ 0 w 452"/>
                  <a:gd name="T17" fmla="*/ 0 h 3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2"/>
                  <a:gd name="T28" fmla="*/ 0 h 395"/>
                  <a:gd name="T29" fmla="*/ 452 w 452"/>
                  <a:gd name="T30" fmla="*/ 395 h 3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2" h="395">
                    <a:moveTo>
                      <a:pt x="0" y="0"/>
                    </a:moveTo>
                    <a:lnTo>
                      <a:pt x="1" y="395"/>
                    </a:lnTo>
                    <a:lnTo>
                      <a:pt x="450" y="395"/>
                    </a:lnTo>
                    <a:lnTo>
                      <a:pt x="452" y="4"/>
                    </a:lnTo>
                    <a:lnTo>
                      <a:pt x="324" y="0"/>
                    </a:lnTo>
                    <a:lnTo>
                      <a:pt x="323" y="118"/>
                    </a:lnTo>
                    <a:lnTo>
                      <a:pt x="136" y="120"/>
                    </a:lnTo>
                    <a:lnTo>
                      <a:pt x="136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949156" y="5137944"/>
            <a:ext cx="938213" cy="655638"/>
            <a:chOff x="1658" y="1310"/>
            <a:chExt cx="816" cy="696"/>
          </a:xfrm>
        </p:grpSpPr>
        <p:grpSp>
          <p:nvGrpSpPr>
            <p:cNvPr id="91" name="Group 90"/>
            <p:cNvGrpSpPr>
              <a:grpSpLocks/>
            </p:cNvGrpSpPr>
            <p:nvPr/>
          </p:nvGrpSpPr>
          <p:grpSpPr bwMode="auto">
            <a:xfrm>
              <a:off x="1658" y="1310"/>
              <a:ext cx="816" cy="696"/>
              <a:chOff x="1658" y="1310"/>
              <a:chExt cx="816" cy="696"/>
            </a:xfrm>
          </p:grpSpPr>
          <p:sp>
            <p:nvSpPr>
              <p:cNvPr id="104" name="Rectangle 103"/>
              <p:cNvSpPr>
                <a:spLocks noChangeArrowheads="1"/>
              </p:cNvSpPr>
              <p:nvPr/>
            </p:nvSpPr>
            <p:spPr bwMode="gray">
              <a:xfrm>
                <a:off x="1658" y="1310"/>
                <a:ext cx="816" cy="696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>
                <a:spLocks noChangeArrowheads="1"/>
              </p:cNvSpPr>
              <p:nvPr/>
            </p:nvSpPr>
            <p:spPr bwMode="gray">
              <a:xfrm>
                <a:off x="1662" y="1313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Workflow</a:t>
                </a:r>
              </a:p>
            </p:txBody>
          </p:sp>
        </p:grpSp>
        <p:sp>
          <p:nvSpPr>
            <p:cNvPr id="92" name="Rectangle 91"/>
            <p:cNvSpPr>
              <a:spLocks noChangeArrowheads="1"/>
            </p:cNvSpPr>
            <p:nvPr/>
          </p:nvSpPr>
          <p:spPr bwMode="gray">
            <a:xfrm flipH="1">
              <a:off x="1678" y="1484"/>
              <a:ext cx="176" cy="47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gray">
            <a:xfrm flipH="1">
              <a:off x="1893" y="1416"/>
              <a:ext cx="567" cy="5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94" name="Group 93"/>
            <p:cNvGrpSpPr>
              <a:grpSpLocks/>
            </p:cNvGrpSpPr>
            <p:nvPr/>
          </p:nvGrpSpPr>
          <p:grpSpPr bwMode="auto">
            <a:xfrm>
              <a:off x="1961" y="1436"/>
              <a:ext cx="410" cy="512"/>
              <a:chOff x="1969" y="1772"/>
              <a:chExt cx="410" cy="512"/>
            </a:xfrm>
          </p:grpSpPr>
          <p:sp>
            <p:nvSpPr>
              <p:cNvPr id="95" name="Rectangle 94"/>
              <p:cNvSpPr>
                <a:spLocks noChangeArrowheads="1"/>
              </p:cNvSpPr>
              <p:nvPr/>
            </p:nvSpPr>
            <p:spPr bwMode="gray">
              <a:xfrm>
                <a:off x="2075" y="1896"/>
                <a:ext cx="150" cy="56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6" name="Rectangle 95"/>
              <p:cNvSpPr>
                <a:spLocks noChangeArrowheads="1"/>
              </p:cNvSpPr>
              <p:nvPr/>
            </p:nvSpPr>
            <p:spPr bwMode="gray">
              <a:xfrm>
                <a:off x="1969" y="2228"/>
                <a:ext cx="150" cy="56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7" name="Rectangle 96"/>
              <p:cNvSpPr>
                <a:spLocks noChangeArrowheads="1"/>
              </p:cNvSpPr>
              <p:nvPr/>
            </p:nvSpPr>
            <p:spPr bwMode="gray">
              <a:xfrm>
                <a:off x="2229" y="2174"/>
                <a:ext cx="150" cy="56"/>
              </a:xfrm>
              <a:prstGeom prst="rect">
                <a:avLst/>
              </a:prstGeom>
              <a:solidFill>
                <a:srgbClr val="99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gray">
              <a:xfrm>
                <a:off x="2122" y="1772"/>
                <a:ext cx="56" cy="56"/>
              </a:xfrm>
              <a:prstGeom prst="ellipse">
                <a:avLst/>
              </a:prstGeom>
              <a:solidFill>
                <a:schemeClr val="accent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cxnSp>
            <p:nvCxnSpPr>
              <p:cNvPr id="99" name="AutoShape 50"/>
              <p:cNvCxnSpPr>
                <a:cxnSpLocks noChangeShapeType="1"/>
                <a:stCxn id="98" idx="4"/>
                <a:endCxn id="95" idx="0"/>
              </p:cNvCxnSpPr>
              <p:nvPr/>
            </p:nvCxnSpPr>
            <p:spPr bwMode="gray">
              <a:xfrm>
                <a:off x="2150" y="1828"/>
                <a:ext cx="0" cy="68"/>
              </a:xfrm>
              <a:prstGeom prst="straightConnector1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0" name="AutoShape 51"/>
              <p:cNvSpPr>
                <a:spLocks noChangeArrowheads="1"/>
              </p:cNvSpPr>
              <p:nvPr/>
            </p:nvSpPr>
            <p:spPr bwMode="gray">
              <a:xfrm>
                <a:off x="2122" y="2028"/>
                <a:ext cx="56" cy="56"/>
              </a:xfrm>
              <a:prstGeom prst="triangle">
                <a:avLst>
                  <a:gd name="adj" fmla="val 50000"/>
                </a:avLst>
              </a:prstGeom>
              <a:solidFill>
                <a:srgbClr val="FF99CC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cxnSp>
            <p:nvCxnSpPr>
              <p:cNvPr id="101" name="AutoShape 52"/>
              <p:cNvCxnSpPr>
                <a:cxnSpLocks noChangeShapeType="1"/>
                <a:stCxn id="95" idx="2"/>
                <a:endCxn id="100" idx="0"/>
              </p:cNvCxnSpPr>
              <p:nvPr/>
            </p:nvCxnSpPr>
            <p:spPr bwMode="gray">
              <a:xfrm>
                <a:off x="2150" y="1952"/>
                <a:ext cx="0" cy="76"/>
              </a:xfrm>
              <a:prstGeom prst="straightConnector1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AutoShape 53"/>
              <p:cNvCxnSpPr>
                <a:cxnSpLocks noChangeShapeType="1"/>
                <a:stCxn id="100" idx="3"/>
                <a:endCxn id="97" idx="0"/>
              </p:cNvCxnSpPr>
              <p:nvPr/>
            </p:nvCxnSpPr>
            <p:spPr bwMode="gray">
              <a:xfrm rot="16200000" flipH="1">
                <a:off x="2182" y="2052"/>
                <a:ext cx="90" cy="154"/>
              </a:xfrm>
              <a:prstGeom prst="bentConnector3">
                <a:avLst>
                  <a:gd name="adj1" fmla="val 50000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" name="AutoShape 54"/>
              <p:cNvCxnSpPr>
                <a:cxnSpLocks noChangeShapeType="1"/>
                <a:stCxn id="100" idx="3"/>
                <a:endCxn id="96" idx="0"/>
              </p:cNvCxnSpPr>
              <p:nvPr/>
            </p:nvCxnSpPr>
            <p:spPr bwMode="gray">
              <a:xfrm rot="5400000">
                <a:off x="2025" y="2103"/>
                <a:ext cx="144" cy="106"/>
              </a:xfrm>
              <a:prstGeom prst="bentConnector3">
                <a:avLst>
                  <a:gd name="adj1" fmla="val 50000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977481" y="994569"/>
            <a:ext cx="1085850" cy="741363"/>
            <a:chOff x="3562" y="962"/>
            <a:chExt cx="818" cy="535"/>
          </a:xfrm>
        </p:grpSpPr>
        <p:sp>
          <p:nvSpPr>
            <p:cNvPr id="81" name="Rectangle 80"/>
            <p:cNvSpPr>
              <a:spLocks noChangeArrowheads="1"/>
            </p:cNvSpPr>
            <p:nvPr/>
          </p:nvSpPr>
          <p:spPr bwMode="gray">
            <a:xfrm>
              <a:off x="3562" y="962"/>
              <a:ext cx="816" cy="5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gray">
            <a:xfrm>
              <a:off x="3566" y="965"/>
              <a:ext cx="808" cy="96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" rIns="0" bIns="7200" anchor="ctr"/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1000" b="0">
                  <a:solidFill>
                    <a:schemeClr val="bg1"/>
                  </a:solidFill>
                  <a:ea typeface="Arial Unicode MS" pitchFamily="34" charset="-128"/>
                  <a:cs typeface="Arial Unicode MS" pitchFamily="34" charset="-128"/>
                </a:rPr>
                <a:t>Message Queue</a:t>
              </a:r>
            </a:p>
          </p:txBody>
        </p:sp>
        <p:sp>
          <p:nvSpPr>
            <p:cNvPr id="83" name="Line 58"/>
            <p:cNvSpPr>
              <a:spLocks noChangeShapeType="1"/>
            </p:cNvSpPr>
            <p:nvPr/>
          </p:nvSpPr>
          <p:spPr bwMode="gray">
            <a:xfrm>
              <a:off x="3568" y="1138"/>
              <a:ext cx="81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4" name="Text Box 59"/>
            <p:cNvSpPr txBox="1">
              <a:spLocks noChangeArrowheads="1"/>
            </p:cNvSpPr>
            <p:nvPr/>
          </p:nvSpPr>
          <p:spPr bwMode="gray">
            <a:xfrm>
              <a:off x="3611" y="1061"/>
              <a:ext cx="19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GUID</a:t>
              </a:r>
            </a:p>
          </p:txBody>
        </p:sp>
        <p:sp>
          <p:nvSpPr>
            <p:cNvPr id="85" name="Text Box 60"/>
            <p:cNvSpPr txBox="1">
              <a:spLocks noChangeArrowheads="1"/>
            </p:cNvSpPr>
            <p:nvPr/>
          </p:nvSpPr>
          <p:spPr bwMode="gray">
            <a:xfrm>
              <a:off x="3845" y="1061"/>
              <a:ext cx="16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XDO</a:t>
              </a:r>
            </a:p>
          </p:txBody>
        </p:sp>
        <p:sp>
          <p:nvSpPr>
            <p:cNvPr id="86" name="Text Box 61"/>
            <p:cNvSpPr txBox="1">
              <a:spLocks noChangeArrowheads="1"/>
            </p:cNvSpPr>
            <p:nvPr/>
          </p:nvSpPr>
          <p:spPr bwMode="gray">
            <a:xfrm>
              <a:off x="4045" y="1061"/>
              <a:ext cx="219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Status</a:t>
              </a:r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gray">
            <a:xfrm>
              <a:off x="3578" y="1212"/>
              <a:ext cx="784" cy="6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" name="Line 63"/>
            <p:cNvSpPr>
              <a:spLocks noChangeShapeType="1"/>
            </p:cNvSpPr>
            <p:nvPr/>
          </p:nvSpPr>
          <p:spPr bwMode="gray">
            <a:xfrm>
              <a:off x="3838" y="1056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Line 64"/>
            <p:cNvSpPr>
              <a:spLocks noChangeShapeType="1"/>
            </p:cNvSpPr>
            <p:nvPr/>
          </p:nvSpPr>
          <p:spPr bwMode="gray">
            <a:xfrm>
              <a:off x="4020" y="1065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0" name="Line 65"/>
            <p:cNvSpPr>
              <a:spLocks noChangeShapeType="1"/>
            </p:cNvSpPr>
            <p:nvPr/>
          </p:nvSpPr>
          <p:spPr bwMode="gray">
            <a:xfrm>
              <a:off x="4239" y="1063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750344" y="5158582"/>
            <a:ext cx="1152525" cy="709612"/>
            <a:chOff x="4549" y="1363"/>
            <a:chExt cx="816" cy="528"/>
          </a:xfrm>
        </p:grpSpPr>
        <p:grpSp>
          <p:nvGrpSpPr>
            <p:cNvPr id="68" name="Group 67"/>
            <p:cNvGrpSpPr>
              <a:grpSpLocks/>
            </p:cNvGrpSpPr>
            <p:nvPr/>
          </p:nvGrpSpPr>
          <p:grpSpPr bwMode="auto">
            <a:xfrm>
              <a:off x="4549" y="1363"/>
              <a:ext cx="816" cy="528"/>
              <a:chOff x="1838" y="2307"/>
              <a:chExt cx="816" cy="528"/>
            </a:xfrm>
          </p:grpSpPr>
          <p:sp>
            <p:nvSpPr>
              <p:cNvPr id="79" name="Rectangle 78"/>
              <p:cNvSpPr>
                <a:spLocks noChangeArrowheads="1"/>
              </p:cNvSpPr>
              <p:nvPr/>
            </p:nvSpPr>
            <p:spPr bwMode="gray">
              <a:xfrm>
                <a:off x="1838" y="2307"/>
                <a:ext cx="816" cy="528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80" name="Rectangle 79"/>
              <p:cNvSpPr>
                <a:spLocks noChangeArrowheads="1"/>
              </p:cNvSpPr>
              <p:nvPr/>
            </p:nvSpPr>
            <p:spPr bwMode="gray">
              <a:xfrm>
                <a:off x="1842" y="2310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Mapping</a:t>
                </a:r>
              </a:p>
            </p:txBody>
          </p:sp>
        </p:grpSp>
        <p:sp>
          <p:nvSpPr>
            <p:cNvPr id="69" name="Text Box 70"/>
            <p:cNvSpPr txBox="1">
              <a:spLocks noChangeArrowheads="1"/>
            </p:cNvSpPr>
            <p:nvPr/>
          </p:nvSpPr>
          <p:spPr bwMode="gray">
            <a:xfrm>
              <a:off x="4595" y="1473"/>
              <a:ext cx="168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From</a:t>
              </a:r>
            </a:p>
          </p:txBody>
        </p:sp>
        <p:sp>
          <p:nvSpPr>
            <p:cNvPr id="70" name="Text Box 71"/>
            <p:cNvSpPr txBox="1">
              <a:spLocks noChangeArrowheads="1"/>
            </p:cNvSpPr>
            <p:nvPr/>
          </p:nvSpPr>
          <p:spPr bwMode="gray">
            <a:xfrm>
              <a:off x="4966" y="1474"/>
              <a:ext cx="8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To</a:t>
              </a:r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gray">
            <a:xfrm>
              <a:off x="4606" y="1719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gray">
            <a:xfrm>
              <a:off x="4958" y="1719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gray">
            <a:xfrm>
              <a:off x="4606" y="1626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gray">
            <a:xfrm>
              <a:off x="4958" y="1626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gray">
            <a:xfrm>
              <a:off x="4606" y="1549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gray">
            <a:xfrm>
              <a:off x="4958" y="1549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gray">
            <a:xfrm>
              <a:off x="4602" y="1796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gray">
            <a:xfrm>
              <a:off x="4958" y="1796"/>
              <a:ext cx="326" cy="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7673181" y="2302669"/>
            <a:ext cx="1295400" cy="838200"/>
            <a:chOff x="4582" y="2496"/>
            <a:chExt cx="816" cy="528"/>
          </a:xfrm>
        </p:grpSpPr>
        <p:grpSp>
          <p:nvGrpSpPr>
            <p:cNvPr id="61" name="Group 60"/>
            <p:cNvGrpSpPr>
              <a:grpSpLocks/>
            </p:cNvGrpSpPr>
            <p:nvPr/>
          </p:nvGrpSpPr>
          <p:grpSpPr bwMode="auto">
            <a:xfrm>
              <a:off x="4582" y="2496"/>
              <a:ext cx="816" cy="528"/>
              <a:chOff x="1935" y="3082"/>
              <a:chExt cx="816" cy="528"/>
            </a:xfrm>
          </p:grpSpPr>
          <p:sp>
            <p:nvSpPr>
              <p:cNvPr id="66" name="Rectangle 65"/>
              <p:cNvSpPr>
                <a:spLocks noChangeArrowheads="1"/>
              </p:cNvSpPr>
              <p:nvPr/>
            </p:nvSpPr>
            <p:spPr bwMode="gray">
              <a:xfrm>
                <a:off x="1935" y="3082"/>
                <a:ext cx="816" cy="528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gray">
              <a:xfrm>
                <a:off x="1939" y="3087"/>
                <a:ext cx="808" cy="96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Other System</a:t>
                </a:r>
              </a:p>
            </p:txBody>
          </p:sp>
        </p:grpSp>
        <p:sp>
          <p:nvSpPr>
            <p:cNvPr id="62" name="Text Box 84"/>
            <p:cNvSpPr txBox="1">
              <a:spLocks noChangeArrowheads="1"/>
            </p:cNvSpPr>
            <p:nvPr/>
          </p:nvSpPr>
          <p:spPr bwMode="gray">
            <a:xfrm>
              <a:off x="4637" y="2677"/>
              <a:ext cx="262" cy="71"/>
            </a:xfrm>
            <a:prstGeom prst="rect">
              <a:avLst/>
            </a:prstGeom>
            <a:solidFill>
              <a:schemeClr val="accent1"/>
            </a:solidFill>
            <a:ln w="254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buSzPct val="95000"/>
                <a:buFont typeface="Wingdings" pitchFamily="2" charset="2"/>
                <a:buNone/>
              </a:pPr>
              <a:r>
                <a:rPr lang="de-DE" altLang="en-US" sz="800">
                  <a:ea typeface="Arial Unicode MS" pitchFamily="34" charset="-128"/>
                  <a:cs typeface="Arial Unicode MS" pitchFamily="34" charset="-128"/>
                </a:rPr>
                <a:t>XML</a:t>
              </a:r>
            </a:p>
          </p:txBody>
        </p:sp>
        <p:sp>
          <p:nvSpPr>
            <p:cNvPr id="63" name="Text Box 85"/>
            <p:cNvSpPr txBox="1">
              <a:spLocks noChangeArrowheads="1"/>
            </p:cNvSpPr>
            <p:nvPr/>
          </p:nvSpPr>
          <p:spPr bwMode="gray">
            <a:xfrm>
              <a:off x="5043" y="2698"/>
              <a:ext cx="250" cy="71"/>
            </a:xfrm>
            <a:prstGeom prst="rect">
              <a:avLst/>
            </a:prstGeom>
            <a:solidFill>
              <a:srgbClr val="FF0000"/>
            </a:solidFill>
            <a:ln w="254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buSzPct val="95000"/>
                <a:buFont typeface="Wingdings" pitchFamily="2" charset="2"/>
                <a:buNone/>
              </a:pPr>
              <a:r>
                <a:rPr lang="de-DE" altLang="en-US" sz="800">
                  <a:ea typeface="Arial Unicode MS" pitchFamily="34" charset="-128"/>
                  <a:cs typeface="Arial Unicode MS" pitchFamily="34" charset="-128"/>
                </a:rPr>
                <a:t>ASCII</a:t>
              </a:r>
            </a:p>
          </p:txBody>
        </p:sp>
        <p:sp>
          <p:nvSpPr>
            <p:cNvPr id="64" name="Text Box 86"/>
            <p:cNvSpPr txBox="1">
              <a:spLocks noChangeArrowheads="1"/>
            </p:cNvSpPr>
            <p:nvPr/>
          </p:nvSpPr>
          <p:spPr bwMode="gray">
            <a:xfrm>
              <a:off x="4685" y="2856"/>
              <a:ext cx="227" cy="71"/>
            </a:xfrm>
            <a:prstGeom prst="rect">
              <a:avLst/>
            </a:prstGeom>
            <a:solidFill>
              <a:schemeClr val="accent2"/>
            </a:solidFill>
            <a:ln w="254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buSzPct val="95000"/>
                <a:buFont typeface="Wingdings" pitchFamily="2" charset="2"/>
                <a:buNone/>
              </a:pPr>
              <a:r>
                <a:rPr lang="de-DE" altLang="en-US" sz="800">
                  <a:ea typeface="Arial Unicode MS" pitchFamily="34" charset="-128"/>
                  <a:cs typeface="Arial Unicode MS" pitchFamily="34" charset="-128"/>
                </a:rPr>
                <a:t>Baan</a:t>
              </a:r>
            </a:p>
          </p:txBody>
        </p:sp>
        <p:sp>
          <p:nvSpPr>
            <p:cNvPr id="65" name="Text Box 87"/>
            <p:cNvSpPr txBox="1">
              <a:spLocks noChangeArrowheads="1"/>
            </p:cNvSpPr>
            <p:nvPr/>
          </p:nvSpPr>
          <p:spPr bwMode="gray">
            <a:xfrm>
              <a:off x="5002" y="2866"/>
              <a:ext cx="260" cy="71"/>
            </a:xfrm>
            <a:prstGeom prst="rect">
              <a:avLst/>
            </a:prstGeom>
            <a:solidFill>
              <a:srgbClr val="FFCC00"/>
            </a:solidFill>
            <a:ln w="254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buSzPct val="95000"/>
                <a:buFont typeface="Wingdings" pitchFamily="2" charset="2"/>
                <a:buNone/>
              </a:pPr>
              <a:r>
                <a:rPr lang="de-DE" altLang="en-US" sz="800">
                  <a:ea typeface="Arial Unicode MS" pitchFamily="34" charset="-128"/>
                  <a:cs typeface="Arial Unicode MS" pitchFamily="34" charset="-128"/>
                </a:rPr>
                <a:t>SAP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6071394" y="2412207"/>
            <a:ext cx="754062" cy="619125"/>
            <a:chOff x="2510" y="1818"/>
            <a:chExt cx="816" cy="696"/>
          </a:xfrm>
        </p:grpSpPr>
        <p:grpSp>
          <p:nvGrpSpPr>
            <p:cNvPr id="54" name="Group 53"/>
            <p:cNvGrpSpPr>
              <a:grpSpLocks/>
            </p:cNvGrpSpPr>
            <p:nvPr/>
          </p:nvGrpSpPr>
          <p:grpSpPr bwMode="auto">
            <a:xfrm>
              <a:off x="2510" y="1818"/>
              <a:ext cx="816" cy="696"/>
              <a:chOff x="1658" y="1310"/>
              <a:chExt cx="816" cy="696"/>
            </a:xfrm>
          </p:grpSpPr>
          <p:sp>
            <p:nvSpPr>
              <p:cNvPr id="59" name="Rectangle 58"/>
              <p:cNvSpPr>
                <a:spLocks noChangeArrowheads="1"/>
              </p:cNvSpPr>
              <p:nvPr/>
            </p:nvSpPr>
            <p:spPr bwMode="gray">
              <a:xfrm>
                <a:off x="1658" y="1310"/>
                <a:ext cx="816" cy="696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Rectangle 59"/>
              <p:cNvSpPr>
                <a:spLocks noChangeArrowheads="1"/>
              </p:cNvSpPr>
              <p:nvPr/>
            </p:nvSpPr>
            <p:spPr bwMode="gray">
              <a:xfrm>
                <a:off x="1662" y="1313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Connector</a:t>
                </a:r>
              </a:p>
            </p:txBody>
          </p:sp>
        </p:grpSp>
        <p:sp>
          <p:nvSpPr>
            <p:cNvPr id="55" name="Rectangle 54"/>
            <p:cNvSpPr>
              <a:spLocks noChangeArrowheads="1"/>
            </p:cNvSpPr>
            <p:nvPr/>
          </p:nvSpPr>
          <p:spPr bwMode="gray">
            <a:xfrm flipH="1">
              <a:off x="2524" y="1924"/>
              <a:ext cx="788" cy="5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56" name="Group 55"/>
            <p:cNvGrpSpPr>
              <a:grpSpLocks/>
            </p:cNvGrpSpPr>
            <p:nvPr/>
          </p:nvGrpSpPr>
          <p:grpSpPr bwMode="auto">
            <a:xfrm rot="-5400000">
              <a:off x="2710" y="1871"/>
              <a:ext cx="416" cy="664"/>
              <a:chOff x="2976" y="1745"/>
              <a:chExt cx="451" cy="664"/>
            </a:xfrm>
          </p:grpSpPr>
          <p:sp>
            <p:nvSpPr>
              <p:cNvPr id="57" name="Freeform 56"/>
              <p:cNvSpPr>
                <a:spLocks/>
              </p:cNvSpPr>
              <p:nvPr/>
            </p:nvSpPr>
            <p:spPr bwMode="gray">
              <a:xfrm>
                <a:off x="2979" y="1745"/>
                <a:ext cx="444" cy="371"/>
              </a:xfrm>
              <a:custGeom>
                <a:avLst/>
                <a:gdLst>
                  <a:gd name="T0" fmla="*/ 0 w 444"/>
                  <a:gd name="T1" fmla="*/ 0 h 371"/>
                  <a:gd name="T2" fmla="*/ 0 w 444"/>
                  <a:gd name="T3" fmla="*/ 255 h 371"/>
                  <a:gd name="T4" fmla="*/ 145 w 444"/>
                  <a:gd name="T5" fmla="*/ 256 h 371"/>
                  <a:gd name="T6" fmla="*/ 145 w 444"/>
                  <a:gd name="T7" fmla="*/ 371 h 371"/>
                  <a:gd name="T8" fmla="*/ 305 w 444"/>
                  <a:gd name="T9" fmla="*/ 371 h 371"/>
                  <a:gd name="T10" fmla="*/ 305 w 444"/>
                  <a:gd name="T11" fmla="*/ 255 h 371"/>
                  <a:gd name="T12" fmla="*/ 444 w 444"/>
                  <a:gd name="T13" fmla="*/ 252 h 371"/>
                  <a:gd name="T14" fmla="*/ 444 w 444"/>
                  <a:gd name="T15" fmla="*/ 3 h 371"/>
                  <a:gd name="T16" fmla="*/ 0 w 444"/>
                  <a:gd name="T17" fmla="*/ 0 h 3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4"/>
                  <a:gd name="T28" fmla="*/ 0 h 371"/>
                  <a:gd name="T29" fmla="*/ 444 w 444"/>
                  <a:gd name="T30" fmla="*/ 371 h 3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4" h="371">
                    <a:moveTo>
                      <a:pt x="0" y="0"/>
                    </a:moveTo>
                    <a:lnTo>
                      <a:pt x="0" y="255"/>
                    </a:lnTo>
                    <a:lnTo>
                      <a:pt x="145" y="256"/>
                    </a:lnTo>
                    <a:lnTo>
                      <a:pt x="145" y="371"/>
                    </a:lnTo>
                    <a:lnTo>
                      <a:pt x="305" y="371"/>
                    </a:lnTo>
                    <a:lnTo>
                      <a:pt x="305" y="255"/>
                    </a:lnTo>
                    <a:lnTo>
                      <a:pt x="444" y="252"/>
                    </a:lnTo>
                    <a:lnTo>
                      <a:pt x="44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FDCF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0488" tIns="44450" rIns="90488" bIns="4445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gray">
              <a:xfrm>
                <a:off x="2976" y="2015"/>
                <a:ext cx="451" cy="394"/>
              </a:xfrm>
              <a:custGeom>
                <a:avLst/>
                <a:gdLst>
                  <a:gd name="T0" fmla="*/ 0 w 452"/>
                  <a:gd name="T1" fmla="*/ 0 h 395"/>
                  <a:gd name="T2" fmla="*/ 1 w 452"/>
                  <a:gd name="T3" fmla="*/ 393 h 395"/>
                  <a:gd name="T4" fmla="*/ 448 w 452"/>
                  <a:gd name="T5" fmla="*/ 393 h 395"/>
                  <a:gd name="T6" fmla="*/ 450 w 452"/>
                  <a:gd name="T7" fmla="*/ 4 h 395"/>
                  <a:gd name="T8" fmla="*/ 322 w 452"/>
                  <a:gd name="T9" fmla="*/ 0 h 395"/>
                  <a:gd name="T10" fmla="*/ 321 w 452"/>
                  <a:gd name="T11" fmla="*/ 118 h 395"/>
                  <a:gd name="T12" fmla="*/ 136 w 452"/>
                  <a:gd name="T13" fmla="*/ 120 h 395"/>
                  <a:gd name="T14" fmla="*/ 136 w 452"/>
                  <a:gd name="T15" fmla="*/ 4 h 395"/>
                  <a:gd name="T16" fmla="*/ 0 w 452"/>
                  <a:gd name="T17" fmla="*/ 0 h 3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2"/>
                  <a:gd name="T28" fmla="*/ 0 h 395"/>
                  <a:gd name="T29" fmla="*/ 452 w 452"/>
                  <a:gd name="T30" fmla="*/ 395 h 3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2" h="395">
                    <a:moveTo>
                      <a:pt x="0" y="0"/>
                    </a:moveTo>
                    <a:lnTo>
                      <a:pt x="1" y="395"/>
                    </a:lnTo>
                    <a:lnTo>
                      <a:pt x="450" y="395"/>
                    </a:lnTo>
                    <a:lnTo>
                      <a:pt x="452" y="4"/>
                    </a:lnTo>
                    <a:lnTo>
                      <a:pt x="324" y="0"/>
                    </a:lnTo>
                    <a:lnTo>
                      <a:pt x="323" y="118"/>
                    </a:lnTo>
                    <a:lnTo>
                      <a:pt x="136" y="120"/>
                    </a:lnTo>
                    <a:lnTo>
                      <a:pt x="136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lIns="90488" tIns="44450" rIns="90488" bIns="4445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3963194" y="3256757"/>
            <a:ext cx="838200" cy="796925"/>
            <a:chOff x="2564" y="1215"/>
            <a:chExt cx="816" cy="696"/>
          </a:xfrm>
        </p:grpSpPr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2564" y="1215"/>
              <a:ext cx="816" cy="696"/>
              <a:chOff x="1658" y="1310"/>
              <a:chExt cx="816" cy="696"/>
            </a:xfrm>
          </p:grpSpPr>
          <p:sp>
            <p:nvSpPr>
              <p:cNvPr id="52" name="Rectangle 51"/>
              <p:cNvSpPr>
                <a:spLocks noChangeArrowheads="1"/>
              </p:cNvSpPr>
              <p:nvPr/>
            </p:nvSpPr>
            <p:spPr bwMode="gray">
              <a:xfrm>
                <a:off x="1658" y="1310"/>
                <a:ext cx="816" cy="696"/>
              </a:xfrm>
              <a:prstGeom prst="rect">
                <a:avLst/>
              </a:prstGeom>
              <a:solidFill>
                <a:srgbClr val="CCCC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lIns="90488" tIns="44450" rIns="90488" bIns="44450" anchor="ctr">
                <a:spAutoFit/>
              </a:bodyPr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gray">
              <a:xfrm>
                <a:off x="1662" y="1313"/>
                <a:ext cx="808" cy="96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7200" rIns="0" bIns="7200" anchor="ctr"/>
              <a:lstStyle>
                <a:defPPr>
                  <a:defRPr lang="en-US"/>
                </a:defPPr>
                <a:lvl1pPr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ctr" rtl="0" fontAlgn="base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chemeClr val="accent1"/>
                  </a:buClr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000" b="1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30000"/>
                  </a:spcBef>
                  <a:buSzPct val="95000"/>
                  <a:buFont typeface="Wingdings" pitchFamily="2" charset="2"/>
                  <a:buNone/>
                </a:pPr>
                <a:r>
                  <a:rPr lang="en-US" altLang="en-US" sz="1000" b="0">
                    <a:solidFill>
                      <a:schemeClr val="bg1"/>
                    </a:solidFill>
                    <a:ea typeface="Arial Unicode MS" pitchFamily="34" charset="-128"/>
                    <a:cs typeface="Arial Unicode MS" pitchFamily="34" charset="-128"/>
                  </a:rPr>
                  <a:t>Controller</a:t>
                </a:r>
              </a:p>
            </p:txBody>
          </p:sp>
        </p:grpSp>
        <p:sp>
          <p:nvSpPr>
            <p:cNvPr id="50" name="Rectangle 49"/>
            <p:cNvSpPr>
              <a:spLocks noChangeArrowheads="1"/>
            </p:cNvSpPr>
            <p:nvPr/>
          </p:nvSpPr>
          <p:spPr bwMode="gray">
            <a:xfrm flipH="1">
              <a:off x="2588" y="1321"/>
              <a:ext cx="778" cy="5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51" name="Picture 50" descr="BD06663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91" y="1369"/>
              <a:ext cx="558" cy="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6" name="AutoShape 102"/>
          <p:cNvCxnSpPr>
            <a:cxnSpLocks noChangeShapeType="1"/>
            <a:stCxn id="107" idx="1"/>
            <a:endCxn id="52" idx="1"/>
          </p:cNvCxnSpPr>
          <p:nvPr/>
        </p:nvCxnSpPr>
        <p:spPr bwMode="auto">
          <a:xfrm>
            <a:off x="3107531" y="3340894"/>
            <a:ext cx="855663" cy="314325"/>
          </a:xfrm>
          <a:prstGeom prst="curvedConnector3">
            <a:avLst>
              <a:gd name="adj1" fmla="val 49907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103"/>
          <p:cNvCxnSpPr>
            <a:cxnSpLocks noChangeShapeType="1"/>
            <a:stCxn id="52" idx="2"/>
            <a:endCxn id="80" idx="0"/>
          </p:cNvCxnSpPr>
          <p:nvPr/>
        </p:nvCxnSpPr>
        <p:spPr bwMode="auto">
          <a:xfrm rot="5400000">
            <a:off x="3299619" y="4080669"/>
            <a:ext cx="1109662" cy="1055688"/>
          </a:xfrm>
          <a:prstGeom prst="curvedConnector3">
            <a:avLst>
              <a:gd name="adj1" fmla="val 49931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104"/>
          <p:cNvCxnSpPr>
            <a:cxnSpLocks noChangeShapeType="1"/>
            <a:stCxn id="53" idx="3"/>
            <a:endCxn id="55" idx="3"/>
          </p:cNvCxnSpPr>
          <p:nvPr/>
        </p:nvCxnSpPr>
        <p:spPr bwMode="auto">
          <a:xfrm flipV="1">
            <a:off x="4796631" y="2761457"/>
            <a:ext cx="1289050" cy="554037"/>
          </a:xfrm>
          <a:prstGeom prst="curvedConnector3">
            <a:avLst>
              <a:gd name="adj1" fmla="val 4987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05"/>
          <p:cNvCxnSpPr>
            <a:cxnSpLocks noChangeShapeType="1"/>
            <a:stCxn id="59" idx="3"/>
            <a:endCxn id="66" idx="1"/>
          </p:cNvCxnSpPr>
          <p:nvPr/>
        </p:nvCxnSpPr>
        <p:spPr bwMode="auto">
          <a:xfrm>
            <a:off x="6825456" y="2721769"/>
            <a:ext cx="84772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" name="Text Box 106"/>
          <p:cNvSpPr txBox="1">
            <a:spLocks noChangeArrowheads="1"/>
          </p:cNvSpPr>
          <p:nvPr/>
        </p:nvSpPr>
        <p:spPr bwMode="auto">
          <a:xfrm>
            <a:off x="3347244" y="3129757"/>
            <a:ext cx="546100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3. Send XDO</a:t>
            </a:r>
          </a:p>
        </p:txBody>
      </p:sp>
      <p:sp>
        <p:nvSpPr>
          <p:cNvPr id="21" name="Text Box 107"/>
          <p:cNvSpPr txBox="1">
            <a:spLocks noChangeArrowheads="1"/>
          </p:cNvSpPr>
          <p:nvPr/>
        </p:nvSpPr>
        <p:spPr bwMode="auto">
          <a:xfrm>
            <a:off x="4793456" y="2296319"/>
            <a:ext cx="631825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4. Save in Queue</a:t>
            </a:r>
          </a:p>
        </p:txBody>
      </p:sp>
      <p:sp>
        <p:nvSpPr>
          <p:cNvPr id="22" name="Text Box 108"/>
          <p:cNvSpPr txBox="1">
            <a:spLocks noChangeArrowheads="1"/>
          </p:cNvSpPr>
          <p:nvPr/>
        </p:nvSpPr>
        <p:spPr bwMode="auto">
          <a:xfrm>
            <a:off x="6423819" y="4475957"/>
            <a:ext cx="631825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5. Check Target</a:t>
            </a:r>
          </a:p>
        </p:txBody>
      </p:sp>
      <p:sp>
        <p:nvSpPr>
          <p:cNvPr id="23" name="Text Box 109"/>
          <p:cNvSpPr txBox="1">
            <a:spLocks noChangeArrowheads="1"/>
          </p:cNvSpPr>
          <p:nvPr/>
        </p:nvSpPr>
        <p:spPr bwMode="auto">
          <a:xfrm>
            <a:off x="5139531" y="4956969"/>
            <a:ext cx="525463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6. get Target</a:t>
            </a:r>
          </a:p>
        </p:txBody>
      </p:sp>
      <p:sp>
        <p:nvSpPr>
          <p:cNvPr id="24" name="Text Box 110"/>
          <p:cNvSpPr txBox="1">
            <a:spLocks noChangeArrowheads="1"/>
          </p:cNvSpPr>
          <p:nvPr/>
        </p:nvSpPr>
        <p:spPr bwMode="auto">
          <a:xfrm>
            <a:off x="3066256" y="4368007"/>
            <a:ext cx="631825" cy="4619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8. map to target format</a:t>
            </a:r>
          </a:p>
        </p:txBody>
      </p:sp>
      <p:sp>
        <p:nvSpPr>
          <p:cNvPr id="25" name="Text Box 111"/>
          <p:cNvSpPr txBox="1">
            <a:spLocks noChangeArrowheads="1"/>
          </p:cNvSpPr>
          <p:nvPr/>
        </p:nvSpPr>
        <p:spPr bwMode="auto">
          <a:xfrm>
            <a:off x="4077494" y="4990307"/>
            <a:ext cx="752475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9. return target XDO</a:t>
            </a:r>
          </a:p>
        </p:txBody>
      </p:sp>
      <p:sp>
        <p:nvSpPr>
          <p:cNvPr id="26" name="Text Box 112"/>
          <p:cNvSpPr txBox="1">
            <a:spLocks noChangeArrowheads="1"/>
          </p:cNvSpPr>
          <p:nvPr/>
        </p:nvSpPr>
        <p:spPr bwMode="auto">
          <a:xfrm>
            <a:off x="5369719" y="3059907"/>
            <a:ext cx="631825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10. send to target</a:t>
            </a:r>
          </a:p>
        </p:txBody>
      </p:sp>
      <p:sp>
        <p:nvSpPr>
          <p:cNvPr id="27" name="Text Box 113"/>
          <p:cNvSpPr txBox="1">
            <a:spLocks noChangeArrowheads="1"/>
          </p:cNvSpPr>
          <p:nvPr/>
        </p:nvSpPr>
        <p:spPr bwMode="auto">
          <a:xfrm>
            <a:off x="6942931" y="2255044"/>
            <a:ext cx="674688" cy="3397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11. import data</a:t>
            </a:r>
          </a:p>
        </p:txBody>
      </p:sp>
      <p:sp>
        <p:nvSpPr>
          <p:cNvPr id="28" name="Text Box 114"/>
          <p:cNvSpPr txBox="1">
            <a:spLocks noChangeArrowheads="1"/>
          </p:cNvSpPr>
          <p:nvPr/>
        </p:nvSpPr>
        <p:spPr bwMode="auto">
          <a:xfrm>
            <a:off x="3804444" y="2140744"/>
            <a:ext cx="488950" cy="4619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7. get stored  XDO</a:t>
            </a:r>
          </a:p>
        </p:txBody>
      </p:sp>
      <p:sp>
        <p:nvSpPr>
          <p:cNvPr id="29" name="AutoShape 115"/>
          <p:cNvSpPr>
            <a:spLocks noChangeArrowheads="1"/>
          </p:cNvSpPr>
          <p:nvPr/>
        </p:nvSpPr>
        <p:spPr bwMode="auto">
          <a:xfrm>
            <a:off x="867569" y="5506244"/>
            <a:ext cx="1676400" cy="374650"/>
          </a:xfrm>
          <a:prstGeom prst="wedgeRectCallout">
            <a:avLst>
              <a:gd name="adj1" fmla="val 62028"/>
              <a:gd name="adj2" fmla="val -125847"/>
            </a:avLst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18000"/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spcBef>
                <a:spcPct val="30000"/>
              </a:spcBef>
              <a:buSzPct val="95000"/>
              <a:buFont typeface="Wingdings" pitchFamily="2" charset="2"/>
              <a:buNone/>
            </a:pPr>
            <a:r>
              <a:rPr lang="en-US" altLang="en-US" sz="1200" b="0">
                <a:ea typeface="Arial Unicode MS" pitchFamily="34" charset="-128"/>
                <a:cs typeface="Arial Unicode MS" pitchFamily="34" charset="-128"/>
              </a:rPr>
              <a:t>Structure and Value mapping in XSL</a:t>
            </a:r>
          </a:p>
        </p:txBody>
      </p:sp>
      <p:cxnSp>
        <p:nvCxnSpPr>
          <p:cNvPr id="30" name="AutoShape 116"/>
          <p:cNvCxnSpPr>
            <a:cxnSpLocks noChangeShapeType="1"/>
            <a:stCxn id="88" idx="1"/>
            <a:endCxn id="53" idx="0"/>
          </p:cNvCxnSpPr>
          <p:nvPr/>
        </p:nvCxnSpPr>
        <p:spPr bwMode="auto">
          <a:xfrm rot="16200000" flipH="1">
            <a:off x="3594894" y="2472532"/>
            <a:ext cx="1536700" cy="38100"/>
          </a:xfrm>
          <a:prstGeom prst="curvedConnector3">
            <a:avLst>
              <a:gd name="adj1" fmla="val 49898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399256" y="4029869"/>
            <a:ext cx="1085850" cy="741363"/>
            <a:chOff x="3562" y="962"/>
            <a:chExt cx="818" cy="535"/>
          </a:xfrm>
        </p:grpSpPr>
        <p:sp>
          <p:nvSpPr>
            <p:cNvPr id="39" name="Rectangle 38"/>
            <p:cNvSpPr>
              <a:spLocks noChangeArrowheads="1"/>
            </p:cNvSpPr>
            <p:nvPr/>
          </p:nvSpPr>
          <p:spPr bwMode="gray">
            <a:xfrm>
              <a:off x="3562" y="962"/>
              <a:ext cx="816" cy="5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gray">
            <a:xfrm>
              <a:off x="3566" y="965"/>
              <a:ext cx="808" cy="96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7200" rIns="0" bIns="7200" anchor="ctr"/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1000" b="0">
                  <a:solidFill>
                    <a:schemeClr val="bg1"/>
                  </a:solidFill>
                  <a:ea typeface="Arial Unicode MS" pitchFamily="34" charset="-128"/>
                  <a:cs typeface="Arial Unicode MS" pitchFamily="34" charset="-128"/>
                </a:rPr>
                <a:t>Transfer Queue</a:t>
              </a:r>
            </a:p>
          </p:txBody>
        </p:sp>
        <p:sp>
          <p:nvSpPr>
            <p:cNvPr id="41" name="Line 120"/>
            <p:cNvSpPr>
              <a:spLocks noChangeShapeType="1"/>
            </p:cNvSpPr>
            <p:nvPr/>
          </p:nvSpPr>
          <p:spPr bwMode="gray">
            <a:xfrm>
              <a:off x="3568" y="1138"/>
              <a:ext cx="81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Text Box 121"/>
            <p:cNvSpPr txBox="1">
              <a:spLocks noChangeArrowheads="1"/>
            </p:cNvSpPr>
            <p:nvPr/>
          </p:nvSpPr>
          <p:spPr bwMode="gray">
            <a:xfrm>
              <a:off x="3611" y="1061"/>
              <a:ext cx="7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ID</a:t>
              </a:r>
            </a:p>
          </p:txBody>
        </p:sp>
        <p:sp>
          <p:nvSpPr>
            <p:cNvPr id="43" name="Text Box 122"/>
            <p:cNvSpPr txBox="1">
              <a:spLocks noChangeArrowheads="1"/>
            </p:cNvSpPr>
            <p:nvPr/>
          </p:nvSpPr>
          <p:spPr bwMode="gray">
            <a:xfrm>
              <a:off x="3845" y="1061"/>
              <a:ext cx="112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BO</a:t>
              </a:r>
            </a:p>
          </p:txBody>
        </p:sp>
        <p:sp>
          <p:nvSpPr>
            <p:cNvPr id="44" name="Text Box 123"/>
            <p:cNvSpPr txBox="1">
              <a:spLocks noChangeArrowheads="1"/>
            </p:cNvSpPr>
            <p:nvPr/>
          </p:nvSpPr>
          <p:spPr bwMode="gray">
            <a:xfrm>
              <a:off x="4045" y="1061"/>
              <a:ext cx="16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>
                <a:spcBef>
                  <a:spcPct val="30000"/>
                </a:spcBef>
                <a:buSzPct val="95000"/>
                <a:buFont typeface="Wingdings" pitchFamily="2" charset="2"/>
                <a:buNone/>
              </a:pPr>
              <a:r>
                <a:rPr lang="en-US" altLang="en-US" sz="800" b="0">
                  <a:ea typeface="Arial Unicode MS" pitchFamily="34" charset="-128"/>
                  <a:cs typeface="Arial Unicode MS" pitchFamily="34" charset="-128"/>
                </a:rPr>
                <a:t>Verb</a:t>
              </a: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gray">
            <a:xfrm>
              <a:off x="3578" y="1212"/>
              <a:ext cx="784" cy="6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 anchor="ctr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" name="Line 125"/>
            <p:cNvSpPr>
              <a:spLocks noChangeShapeType="1"/>
            </p:cNvSpPr>
            <p:nvPr/>
          </p:nvSpPr>
          <p:spPr bwMode="gray">
            <a:xfrm>
              <a:off x="3838" y="1056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Line 126"/>
            <p:cNvSpPr>
              <a:spLocks noChangeShapeType="1"/>
            </p:cNvSpPr>
            <p:nvPr/>
          </p:nvSpPr>
          <p:spPr bwMode="gray">
            <a:xfrm>
              <a:off x="4020" y="1065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Line 127"/>
            <p:cNvSpPr>
              <a:spLocks noChangeShapeType="1"/>
            </p:cNvSpPr>
            <p:nvPr/>
          </p:nvSpPr>
          <p:spPr bwMode="gray">
            <a:xfrm>
              <a:off x="4239" y="1063"/>
              <a:ext cx="0" cy="43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2" name="Text Box 128"/>
          <p:cNvSpPr txBox="1">
            <a:spLocks noChangeArrowheads="1"/>
          </p:cNvSpPr>
          <p:nvPr/>
        </p:nvSpPr>
        <p:spPr bwMode="auto">
          <a:xfrm>
            <a:off x="1797844" y="3879057"/>
            <a:ext cx="698500" cy="8286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800" b="0">
                <a:ea typeface="Arial Unicode MS" pitchFamily="34" charset="-128"/>
                <a:cs typeface="Arial Unicode MS" pitchFamily="34" charset="-128"/>
              </a:rPr>
              <a:t>2. get the request and data  from transfer queue</a:t>
            </a:r>
          </a:p>
        </p:txBody>
      </p:sp>
      <p:cxnSp>
        <p:nvCxnSpPr>
          <p:cNvPr id="33" name="AutoShape 129"/>
          <p:cNvCxnSpPr>
            <a:cxnSpLocks noChangeShapeType="1"/>
            <a:stCxn id="107" idx="3"/>
            <a:endCxn id="40" idx="3"/>
          </p:cNvCxnSpPr>
          <p:nvPr/>
        </p:nvCxnSpPr>
        <p:spPr bwMode="auto">
          <a:xfrm rot="10800000" flipV="1">
            <a:off x="1477169" y="3340894"/>
            <a:ext cx="931862" cy="760413"/>
          </a:xfrm>
          <a:prstGeom prst="curvedConnector3">
            <a:avLst>
              <a:gd name="adj1" fmla="val 49917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825206" y="3344069"/>
            <a:ext cx="74613" cy="811213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040981" y="4071144"/>
            <a:ext cx="776288" cy="87313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>
            <a:defPPr>
              <a:defRPr lang="en-US"/>
            </a:defPPr>
            <a:lvl1pPr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6" name="AutoShape 132"/>
          <p:cNvCxnSpPr>
            <a:cxnSpLocks noChangeShapeType="1"/>
            <a:stCxn id="50" idx="1"/>
            <a:endCxn id="105" idx="0"/>
          </p:cNvCxnSpPr>
          <p:nvPr/>
        </p:nvCxnSpPr>
        <p:spPr bwMode="auto">
          <a:xfrm>
            <a:off x="4788694" y="3706019"/>
            <a:ext cx="1630362" cy="143510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133"/>
          <p:cNvCxnSpPr>
            <a:cxnSpLocks noChangeShapeType="1"/>
            <a:stCxn id="105" idx="1"/>
            <a:endCxn id="50" idx="1"/>
          </p:cNvCxnSpPr>
          <p:nvPr/>
        </p:nvCxnSpPr>
        <p:spPr bwMode="auto">
          <a:xfrm rot="10800000">
            <a:off x="4788694" y="3706019"/>
            <a:ext cx="1165225" cy="1481138"/>
          </a:xfrm>
          <a:prstGeom prst="curvedConnector3">
            <a:avLst>
              <a:gd name="adj1" fmla="val 50134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134"/>
          <p:cNvCxnSpPr>
            <a:cxnSpLocks noChangeShapeType="1"/>
            <a:stCxn id="80" idx="3"/>
            <a:endCxn id="52" idx="2"/>
          </p:cNvCxnSpPr>
          <p:nvPr/>
        </p:nvCxnSpPr>
        <p:spPr bwMode="auto">
          <a:xfrm flipV="1">
            <a:off x="3896519" y="4053682"/>
            <a:ext cx="485775" cy="117475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402845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168</Words>
  <Application>Microsoft Office PowerPoint</Application>
  <PresentationFormat>On-screen Show (4:3)</PresentationFormat>
  <Paragraphs>78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Oracle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Wendt</dc:creator>
  <cp:lastModifiedBy>pmetz</cp:lastModifiedBy>
  <cp:revision>6</cp:revision>
  <dcterms:created xsi:type="dcterms:W3CDTF">2010-10-19T13:05:58Z</dcterms:created>
  <dcterms:modified xsi:type="dcterms:W3CDTF">2014-08-22T10:29:37Z</dcterms:modified>
</cp:coreProperties>
</file>